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6858000" cx="12192000"/>
  <p:notesSz cx="6858000" cy="9144000"/>
  <p:embeddedFontLst>
    <p:embeddedFont>
      <p:font typeface="Bangers"/>
      <p:regular r:id="rId70"/>
    </p:embeddedFont>
    <p:embeddedFont>
      <p:font typeface="Candara"/>
      <p:regular r:id="rId71"/>
      <p:bold r:id="rId72"/>
      <p:italic r:id="rId73"/>
      <p:boldItalic r:id="rId74"/>
    </p:embeddedFont>
    <p:embeddedFont>
      <p:font typeface="Helvetica Neue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026075-680E-4D4D-9206-D00982FADBAA}">
  <a:tblStyle styleId="{C0026075-680E-4D4D-9206-D00982FADB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Candara-italic.fntdata"/><Relationship Id="rId72" Type="http://schemas.openxmlformats.org/officeDocument/2006/relationships/font" Target="fonts/Candara-bold.fntdata"/><Relationship Id="rId31" Type="http://schemas.openxmlformats.org/officeDocument/2006/relationships/slide" Target="slides/slide26.xml"/><Relationship Id="rId75" Type="http://schemas.openxmlformats.org/officeDocument/2006/relationships/font" Target="fonts/HelveticaNeue-regular.fntdata"/><Relationship Id="rId30" Type="http://schemas.openxmlformats.org/officeDocument/2006/relationships/slide" Target="slides/slide25.xml"/><Relationship Id="rId74" Type="http://schemas.openxmlformats.org/officeDocument/2006/relationships/font" Target="fonts/Candara-boldItalic.fntdata"/><Relationship Id="rId33" Type="http://schemas.openxmlformats.org/officeDocument/2006/relationships/slide" Target="slides/slide28.xml"/><Relationship Id="rId77" Type="http://schemas.openxmlformats.org/officeDocument/2006/relationships/font" Target="fonts/HelveticaNeue-italic.fntdata"/><Relationship Id="rId32" Type="http://schemas.openxmlformats.org/officeDocument/2006/relationships/slide" Target="slides/slide27.xml"/><Relationship Id="rId76" Type="http://schemas.openxmlformats.org/officeDocument/2006/relationships/font" Target="fonts/HelveticaNeue-bold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font" Target="fonts/HelveticaNeue-boldItalic.fntdata"/><Relationship Id="rId71" Type="http://schemas.openxmlformats.org/officeDocument/2006/relationships/font" Target="fonts/Candara-regular.fntdata"/><Relationship Id="rId70" Type="http://schemas.openxmlformats.org/officeDocument/2006/relationships/font" Target="fonts/Bangers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5a383ffba6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5a383ffba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a383ffba6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5a383ffba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5a383ffba6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5a383ffba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5a383ffba6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5a383ffba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a383ffba6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a383ffba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5a383ffba6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5a383ffba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a383ffba6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5a383ffba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5a383ffba6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5a383ffba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5a383ffba6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5a383ffba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5a383ffba6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5a383ffba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5a383ffba6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5a383ffba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5a383ffba6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5a383ffba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5a383ffba6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5a383ffba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5a383ffba6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5a383ffba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a383ffba6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5a383ffba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a383ffba6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5a383ffba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5a383ffba6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5a383ffba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5a383ffba6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5a383ffba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5a383ffba6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5a383ffba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5a383ffba6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5a383ffba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5a383ffba6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5a383ffba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a383ffba6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a383ffba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5a383ffba6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5a383ffba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5a383ffba6_0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5a383ffba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5a383ffba6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5a383ffba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5a383ffba6_0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5a383ffba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5a383ffba6_0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5a383ffba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a383ffba6_0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5a383ffba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a383ffba6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5a383ffba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a383ffba6_0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5a383ffba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5a383ffba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5a383ffb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5a383ffba6_0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5a383ffba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a383ffba6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5a383ffba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a383ffba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a383ffba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5a383ffba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5a383ffba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5a383ffba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5a383ffba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5a383ffba6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5a383ffba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a383ffba6_0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5a383ffba6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5a383ffba6_0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5a383ffba6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5a383ffba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5a383ffba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a383ffba6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5a383ffba6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5a383ffb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5a383ffb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5a383ffba6_0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5a383ffba6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5a383ffba6_0_2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5a383ffba6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5a383ffba6_0_2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5a383ffba6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5a383ffba6_0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5a383ffba6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5a383ffba6_0_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5a383ffba6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5f94386bf9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5f94386b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5f94386bf9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5f94386bf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5a383ffba6_0_3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5a383ffba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5a383ffba6_0_3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5a383ffba6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5a383ffba6_0_2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5a383ffba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5a383ffba6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5a383ffb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5a383ffba6_0_3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5a383ffba6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a383ffba6_0_3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a383ffba6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a383ffba6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a383ffba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ee3e43af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ee3e43a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1b0535e48519ca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71b0535e48519ca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5f21878ef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5f21878e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5a383ffba6_0_3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5a383ffba6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5a383ffba6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5a383ffba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524000" y="768002"/>
            <a:ext cx="9144000" cy="27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None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None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None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None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None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None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None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None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ndara"/>
                <a:ea typeface="Candara"/>
                <a:cs typeface="Candara"/>
                <a:sym typeface="Candar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ndara"/>
                <a:ea typeface="Candara"/>
                <a:cs typeface="Candara"/>
                <a:sym typeface="Candar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934660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79" r="79" t="0"/>
          <a:stretch/>
        </p:blipFill>
        <p:spPr>
          <a:xfrm>
            <a:off x="10534474" y="4986100"/>
            <a:ext cx="1368299" cy="14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934660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79" r="79" t="0"/>
          <a:stretch/>
        </p:blipFill>
        <p:spPr>
          <a:xfrm>
            <a:off x="10534474" y="4986100"/>
            <a:ext cx="1368299" cy="14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934660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79" r="79" t="0"/>
          <a:stretch/>
        </p:blipFill>
        <p:spPr>
          <a:xfrm>
            <a:off x="10534474" y="4986100"/>
            <a:ext cx="1368299" cy="14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934660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 b="0" l="79" r="79" t="0"/>
          <a:stretch/>
        </p:blipFill>
        <p:spPr>
          <a:xfrm>
            <a:off x="10534474" y="4986100"/>
            <a:ext cx="1368299" cy="14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934660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 b="0" l="79" r="79" t="0"/>
          <a:stretch/>
        </p:blipFill>
        <p:spPr>
          <a:xfrm>
            <a:off x="10534474" y="4986100"/>
            <a:ext cx="1368299" cy="14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934660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2">
            <a:alphaModFix/>
          </a:blip>
          <a:srcRect b="0" l="79" r="79" t="0"/>
          <a:stretch/>
        </p:blipFill>
        <p:spPr>
          <a:xfrm>
            <a:off x="10534474" y="4986100"/>
            <a:ext cx="1368299" cy="14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 Blank">
  <p:cSld name="CUSTOM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934660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onsolas"/>
              <a:buNone/>
              <a:defRPr b="1" i="0" sz="44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None/>
              <a:defRPr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None/>
              <a:defRPr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None/>
              <a:defRPr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None/>
              <a:defRPr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None/>
              <a:defRPr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None/>
              <a:defRPr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None/>
              <a:defRPr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None/>
              <a:defRPr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Char char="•"/>
              <a:defRPr i="0" sz="2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•"/>
              <a:defRPr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•"/>
              <a:defRPr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•"/>
              <a:defRPr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•"/>
              <a:defRPr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•"/>
              <a:defRPr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•"/>
              <a:defRPr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•"/>
              <a:defRPr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•"/>
              <a:defRPr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34660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ctf.cybersoc.wales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lifehacker.com/search-twitter-more-efficiently-with-these-search-opera-1598165519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tubularinsights.com/advanced-youtube-search-tips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reddit.com/wiki/search" TargetMode="External"/><Relationship Id="rId4" Type="http://schemas.openxmlformats.org/officeDocument/2006/relationships/hyperlink" Target="https://www.reddit.com/wiki/search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ctf.sigpwny.com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hyperlink" Target="http://www.youtube.com/watch?v=yIG4kTJTZuY" TargetMode="External"/><Relationship Id="rId5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ctrTitle"/>
          </p:nvPr>
        </p:nvSpPr>
        <p:spPr>
          <a:xfrm>
            <a:off x="1524000" y="768002"/>
            <a:ext cx="9144000" cy="27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lang="en-US" sz="3200">
                <a:latin typeface="Consolas"/>
                <a:ea typeface="Consolas"/>
                <a:cs typeface="Consolas"/>
                <a:sym typeface="Consolas"/>
              </a:rPr>
              <a:t>FA2022 Week 0</a:t>
            </a:r>
            <a:r>
              <a:rPr b="0" lang="en-US" sz="3200"/>
              <a:t>5</a:t>
            </a:r>
            <a:endParaRPr b="0" sz="3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3CC55"/>
                </a:solidFill>
              </a:rPr>
              <a:t>OSINT I</a:t>
            </a:r>
            <a:endParaRPr>
              <a:solidFill>
                <a:srgbClr val="32C95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" name="Google Shape;60;p1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Thomas Quig, Julius White, Danny Poje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Systems Intelligence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</a:t>
            </a:r>
            <a:r>
              <a:rPr lang="en-US"/>
              <a:t>hat is it made of?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Systems Intelligence - Summary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Get information about a system you are attacking.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</a:rPr>
              <a:t>Trick the system into giving you that information voluntarily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Methods</a:t>
            </a:r>
            <a:endParaRPr b="1"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Port scanning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Information probes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IRL Intelligence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 Intel - Port Scanning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SzPts val="2700"/>
              <a:buChar char="-"/>
            </a:pPr>
            <a:r>
              <a:rPr lang="en-US" sz="2700"/>
              <a:t>Identify what services are being offered by a system</a:t>
            </a:r>
            <a:br>
              <a:rPr lang="en-US" sz="2700"/>
            </a:b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/>
              <a:t>This is OSINT only because the information is public to the internet</a:t>
            </a:r>
            <a:endParaRPr sz="27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When you do this on a local network, it becomes “network enumeration”</a:t>
            </a:r>
            <a:br>
              <a:rPr lang="en-US"/>
            </a:b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What ports matter from a system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Depends on where you are attacking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 lot of ports are reserved for dated</a:t>
            </a:r>
            <a:br>
              <a:rPr lang="en-US"/>
            </a:br>
            <a:r>
              <a:rPr lang="en-US"/>
              <a:t>and deprecated services (port 376)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9475" y="3435350"/>
            <a:ext cx="3188399" cy="30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Port Scanning - Common Ports</a:t>
            </a:r>
            <a:endParaRPr/>
          </a:p>
        </p:txBody>
      </p:sp>
      <p:graphicFrame>
        <p:nvGraphicFramePr>
          <p:cNvPr id="134" name="Google Shape;134;p22"/>
          <p:cNvGraphicFramePr/>
          <p:nvPr/>
        </p:nvGraphicFramePr>
        <p:xfrm>
          <a:off x="914750" y="153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{C0026075-680E-4D4D-9206-D00982FADBAA}</a:tableStyleId>
              </a:tblPr>
              <a:tblGrid>
                <a:gridCol w="515200"/>
                <a:gridCol w="1957525"/>
                <a:gridCol w="767950"/>
                <a:gridCol w="1702000"/>
                <a:gridCol w="737700"/>
                <a:gridCol w="1956825"/>
                <a:gridCol w="541875"/>
                <a:gridCol w="2107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Port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Service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Port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Service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Port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Service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Port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Service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20-21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FTP (File Transfer)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137-139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NetBIOS (Sessions)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530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RPC </a:t>
                      </a:r>
                      <a:b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</a:br>
                      <a:r>
                        <a:rPr lang="en-US" sz="10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(Remote Procedure Calls)</a:t>
                      </a:r>
                      <a:endParaRPr sz="10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3479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PlayStation Network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22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SSH (Secure Shell)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156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SQL (Databases)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CC0000"/>
                          </a:solidFill>
                          <a:latin typeface="Bangers"/>
                          <a:ea typeface="Bangers"/>
                          <a:cs typeface="Bangers"/>
                          <a:sym typeface="Bangers"/>
                        </a:rPr>
                        <a:t>666</a:t>
                      </a:r>
                      <a:endParaRPr>
                        <a:solidFill>
                          <a:srgbClr val="CC0000"/>
                        </a:solidFill>
                        <a:latin typeface="Bangers"/>
                        <a:ea typeface="Bangers"/>
                        <a:cs typeface="Bangers"/>
                        <a:sym typeface="Banger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CC0000"/>
                          </a:solidFill>
                          <a:latin typeface="Bangers"/>
                          <a:ea typeface="Bangers"/>
                          <a:cs typeface="Bangers"/>
                          <a:sym typeface="Bangers"/>
                        </a:rPr>
                        <a:t>Doom ONLINE</a:t>
                      </a:r>
                      <a:endParaRPr sz="2000">
                        <a:solidFill>
                          <a:srgbClr val="CC0000"/>
                        </a:solidFill>
                        <a:latin typeface="Bangers"/>
                        <a:ea typeface="Bangers"/>
                        <a:cs typeface="Bangers"/>
                        <a:sym typeface="Bangers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4070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Amazon Echo Dot → Spotify</a:t>
                      </a:r>
                      <a:endParaRPr sz="1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23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Telnet (Text comms)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194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IRC (Chatting)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666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Aircrack-ng C2 Server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4444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Metasploit listener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25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SMTP (Mail Transfer)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311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macOS Server (Admin)</a:t>
                      </a:r>
                      <a:endParaRPr sz="1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740-754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Kerberos related stuff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5000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AirPlay (Among Others)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53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DNS (Domains)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389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LDAP (Windows)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(Active Directory Access)</a:t>
                      </a:r>
                      <a:endParaRPr sz="10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1776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EMIS (1st Responders)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5900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VNC </a:t>
                      </a:r>
                      <a:r>
                        <a:rPr lang="en-US" sz="9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(Virtual Network Computing)</a:t>
                      </a:r>
                      <a:endParaRPr sz="9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/>
                </a:tc>
              </a:tr>
              <a:tr h="37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67-68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Bootstrap / DHCP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443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HTTPS (Websites)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3074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Xbox for Windows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5985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Powershell 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(Remote Management)</a:t>
                      </a:r>
                      <a:endParaRPr sz="10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80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HTTP (Websites)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444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AD (Windows)</a:t>
                      </a:r>
                      <a:br>
                        <a:rPr lang="en-US" sz="12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</a:br>
                      <a:r>
                        <a:rPr lang="en-US" sz="10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(Active Directory)</a:t>
                      </a:r>
                      <a:endParaRPr sz="10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3306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MySQL (Databases)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8080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Alternate HTTP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(Also 8000 / 8008)</a:t>
                      </a:r>
                      <a:endParaRPr sz="10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88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Kerberos (Authentication)</a:t>
                      </a:r>
                      <a:endParaRPr sz="1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445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SMB (Windows)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3389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RDP </a:t>
                      </a:r>
                      <a:r>
                        <a:rPr lang="en-US" sz="13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(Microsoft Remote)</a:t>
                      </a:r>
                      <a:endParaRPr sz="13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25565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Minecraft Server</a:t>
                      </a:r>
                      <a:endParaRPr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91425" anchor="ctr"/>
                </a:tc>
              </a:tr>
            </a:tbl>
          </a:graphicData>
        </a:graphic>
      </p:graphicFrame>
      <p:sp>
        <p:nvSpPr>
          <p:cNvPr id="135" name="Google Shape;135;p22"/>
          <p:cNvSpPr txBox="1"/>
          <p:nvPr/>
        </p:nvSpPr>
        <p:spPr>
          <a:xfrm>
            <a:off x="2318250" y="5603400"/>
            <a:ext cx="755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https://en.wikipedia.org/wiki/List_of_TCP_and_UDP_port_numbers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Port Scanning - Methods</a:t>
            </a:r>
            <a:endParaRPr sz="4000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nmap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best port scanning tool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will have tutorial in networking meeting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Alternatives = masscan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shodan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Google but for networked devices (REALLY COOL)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Aquatone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Look for valid browser-readable content, display on aggregate webpage.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Try making your own aquatone in python with just links!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Port Scanning - Implications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Adversarial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Ports being open can often provide information about a system.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If 80, 443, and 8080 are open it probably has a website.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But if 53, 445, 3389, etc… it is likely a Domain Controller (DC)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Ethical / Legal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Port scanning can harm system availability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Starts to enter a legally / ethically grey area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-"/>
            </a:pPr>
            <a:r>
              <a:rPr b="1" lang="en-US">
                <a:solidFill>
                  <a:schemeClr val="lt2"/>
                </a:solidFill>
              </a:rPr>
              <a:t>DO NOT PORTSCAN THE GODDAMN US GOVERNMENT</a:t>
            </a:r>
            <a:endParaRPr b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 Intel - Information Probes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Gather System information by requesting that information.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CrackMapExec (Great tool) will display version of OS interacted with upon probe completion.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Shodan can also do this stuff sometimes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is usually case-by-case, </a:t>
            </a:r>
            <a:br>
              <a:rPr lang="en-US"/>
            </a:br>
            <a:r>
              <a:rPr lang="en-US">
                <a:solidFill>
                  <a:schemeClr val="accent4"/>
                </a:solidFill>
              </a:rPr>
              <a:t>I will update this slide if my knowledge changes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 Intel - Info Probe Methods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nmap can help w this, find what services are offered then probe them for more information.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nmap scripts exist too for “banner grabbing”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4"/>
                </a:solidFill>
              </a:rPr>
              <a:t>It really depends on what services the system is offering</a:t>
            </a:r>
            <a:endParaRPr b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 Intel - IRL Intelligence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Walk up to a device, look at the make/model.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Useful if you have supervised physical access / photos.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If you have physical access to something, </a:t>
            </a:r>
            <a:r>
              <a:rPr lang="en-US">
                <a:solidFill>
                  <a:schemeClr val="accent4"/>
                </a:solidFill>
              </a:rPr>
              <a:t>chances are you are beyond needing to do OSINT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>
                <a:solidFill>
                  <a:srgbClr val="CC0000"/>
                </a:solidFill>
              </a:rPr>
              <a:t>(just plug in a ducky)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Intelligence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</a:t>
            </a:r>
            <a:r>
              <a:rPr lang="en-US"/>
              <a:t>here is it and who is it talking to?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nsolas"/>
              <a:buNone/>
            </a:pPr>
            <a:r>
              <a:rPr lang="en-US"/>
              <a:t>Announcements</a:t>
            </a:r>
            <a:endParaRPr/>
          </a:p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Fall CTF went great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Approx. 300 Attendees!</a:t>
            </a:r>
            <a:br>
              <a:rPr lang="en-US"/>
            </a:b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Social Event this weekend (Saturday)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Vote on what it will be by Friday @ 7PM</a:t>
            </a:r>
            <a:br>
              <a:rPr lang="en-US"/>
            </a:b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Back to 1404???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We </a:t>
            </a:r>
            <a:r>
              <a:rPr lang="en-US"/>
              <a:t>don't</a:t>
            </a:r>
            <a:r>
              <a:rPr lang="en-US"/>
              <a:t> know when… earliest Oct 7.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Intelligence - Summary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Like system intelligence, but focused more on communications.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Given a network of systems, who talks to who and why.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What is the dataflow to, from, and within a network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 lot of what you do here is going to be on Windows, </a:t>
            </a:r>
            <a:r>
              <a:rPr b="1" lang="en-US"/>
              <a:t>so this section will </a:t>
            </a:r>
            <a:r>
              <a:rPr b="1" lang="en-US"/>
              <a:t>be more geared towards that.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Intelligence - Methods</a:t>
            </a:r>
            <a:endParaRPr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Depending on context, ASK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Social Engineering → find reason to know, ask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Internal Pentesting (yourself/org) → ask IT person who knows.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Shodan also usually great for this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Find hub devices and set up monitoring / spoofing on them</a:t>
            </a:r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175" y="4456525"/>
            <a:ext cx="7660326" cy="19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2926350" y="6390775"/>
            <a:ext cx="633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Responder is a spoofing tool, but you can also use it to get a list of devices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Intelligence Methods 2</a:t>
            </a:r>
            <a:endParaRPr/>
          </a:p>
        </p:txBody>
      </p:sp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Enumeration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NSLookup is your friend on Windows stuff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Given a username, what information does it tell you about other usernames.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Take one name for a device, guess others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Ldap Abuse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Ldap is a great protocol when used properly.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Abuse the hell out of it, dump everything</a:t>
            </a:r>
            <a:r>
              <a:rPr lang="en-US">
                <a:solidFill>
                  <a:schemeClr val="accent3"/>
                </a:solidFill>
              </a:rPr>
              <a:t> (probably need credentials)</a:t>
            </a:r>
            <a:endParaRPr>
              <a:solidFill>
                <a:schemeClr val="accent3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-"/>
            </a:pPr>
            <a:r>
              <a:rPr lang="en-US">
                <a:solidFill>
                  <a:schemeClr val="accent3"/>
                </a:solidFill>
              </a:rPr>
              <a:t>More on this in the pentesting meeting </a:t>
            </a:r>
            <a:r>
              <a:rPr lang="en-US">
                <a:solidFill>
                  <a:srgbClr val="666666"/>
                </a:solidFill>
              </a:rPr>
              <a:t>(probably next semester)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Organizational Intel</a:t>
            </a:r>
            <a:endParaRPr/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</a:t>
            </a:r>
            <a:r>
              <a:rPr lang="en-US"/>
              <a:t>hat are they doing!?!?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Organizational Intel - OpSec</a:t>
            </a:r>
            <a:endParaRPr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How is an organization’s OpSec?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What is the </a:t>
            </a:r>
            <a:r>
              <a:rPr lang="en-US">
                <a:solidFill>
                  <a:schemeClr val="lt2"/>
                </a:solidFill>
              </a:rPr>
              <a:t>email format</a:t>
            </a:r>
            <a:r>
              <a:rPr lang="en-US"/>
              <a:t> (firstname.lastname)</a:t>
            </a:r>
            <a:br>
              <a:rPr lang="en-US"/>
            </a:b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Preferred _______ (airline, hotel etc.)</a:t>
            </a:r>
            <a:br>
              <a:rPr lang="en-US"/>
            </a:b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What are their IT/security protocols?</a:t>
            </a:r>
            <a:br>
              <a:rPr lang="en-US"/>
            </a:b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Do org members have strong opsec</a:t>
            </a:r>
            <a:endParaRPr/>
          </a:p>
          <a:p>
            <a:pPr indent="-334327" lvl="2" marL="1371600" rtl="0" algn="l"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n-US"/>
              <a:t>attacking a company = attacking people</a:t>
            </a:r>
            <a:br>
              <a:rPr lang="en-US"/>
            </a:b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Internal document leakage</a:t>
            </a:r>
            <a:br>
              <a:rPr lang="en-US"/>
            </a:b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225" y="1825625"/>
            <a:ext cx="4564574" cy="304304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33"/>
          <p:cNvSpPr txBox="1"/>
          <p:nvPr/>
        </p:nvSpPr>
        <p:spPr>
          <a:xfrm>
            <a:off x="6459263" y="4932550"/>
            <a:ext cx="52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Rachel Tobac, Opsec/SocEng badass 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Org Intel - Information Gathering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Abuse public sources of information</a:t>
            </a:r>
            <a:endParaRPr/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Zoominfo / Yellowpages + uname format = power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LinkedIn	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Boomer companies have lots of people on LinkedIn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Quickly → HUMINT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Public company websites</a:t>
            </a:r>
            <a:endParaRPr/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Can expose phone numbers, emails, etc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Org Intel - Policy Information</a:t>
            </a:r>
            <a:endParaRPr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If the service has a public facing account system, likely they use same password security for backend.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Human Intelligence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</a:t>
            </a:r>
            <a:r>
              <a:rPr lang="en-US"/>
              <a:t>ho is this person?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Human Intelligence</a:t>
            </a:r>
            <a:endParaRPr/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This is easiest thing to learn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Creating a map of a person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Everything from social media to IRL address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Tons of different methods, too many to put on a summary page</a:t>
            </a:r>
            <a:endParaRPr/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3175" y="1825625"/>
            <a:ext cx="5305451" cy="29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Human Information Gathering Methods</a:t>
            </a:r>
            <a:endParaRPr/>
          </a:p>
        </p:txBody>
      </p:sp>
      <p:sp>
        <p:nvSpPr>
          <p:cNvPr id="236" name="Google Shape;236;p3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rgbClr val="93C47D"/>
              </a:buClr>
              <a:buSzPts val="2800"/>
              <a:buChar char="-"/>
            </a:pPr>
            <a:r>
              <a:rPr b="1" lang="en-US">
                <a:solidFill>
                  <a:srgbClr val="93C47D"/>
                </a:solidFill>
              </a:rPr>
              <a:t>Easy Mode</a:t>
            </a:r>
            <a:endParaRPr b="1">
              <a:solidFill>
                <a:srgbClr val="93C47D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Social Media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>
                <a:solidFill>
                  <a:schemeClr val="dk2"/>
                </a:solidFill>
              </a:rPr>
              <a:t>Shared Username</a:t>
            </a:r>
            <a:r>
              <a:rPr lang="en-US"/>
              <a:t>, use Sherlock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Char char="-"/>
            </a:pPr>
            <a:r>
              <a:rPr b="1" lang="en-US">
                <a:solidFill>
                  <a:schemeClr val="accent3"/>
                </a:solidFill>
              </a:rPr>
              <a:t>Medium Mode</a:t>
            </a:r>
            <a:endParaRPr b="1">
              <a:solidFill>
                <a:schemeClr val="accent3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In depth searching utilizing Google Dorking etc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Look around networked profiles (friends, followers etc)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Paid Services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Invalid like 95% of the time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If multiple paid services point to same thing it might be valid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800"/>
              <a:buChar char="-"/>
            </a:pPr>
            <a:r>
              <a:rPr b="1" lang="en-US">
                <a:solidFill>
                  <a:srgbClr val="CC0000"/>
                </a:solidFill>
              </a:rPr>
              <a:t>Hard Mode</a:t>
            </a:r>
            <a:endParaRPr b="1">
              <a:solidFill>
                <a:srgbClr val="CC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Voting Records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Can enumerate given birth month and address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-US"/>
              <a:t>make new friend</a:t>
            </a:r>
            <a:endParaRPr b="1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Social Engineering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000"/>
              <a:buChar char="-"/>
            </a:pPr>
            <a:r>
              <a:rPr lang="en-US">
                <a:solidFill>
                  <a:srgbClr val="EA9999"/>
                </a:solidFill>
              </a:rPr>
              <a:t>be</a:t>
            </a:r>
            <a:r>
              <a:rPr b="1" lang="en-US">
                <a:solidFill>
                  <a:srgbClr val="EA9999"/>
                </a:solidFill>
              </a:rPr>
              <a:t> GODDAMN </a:t>
            </a:r>
            <a:r>
              <a:rPr lang="en-US">
                <a:solidFill>
                  <a:srgbClr val="EA9999"/>
                </a:solidFill>
              </a:rPr>
              <a:t>careful about your motives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587" y="1750425"/>
            <a:ext cx="6542825" cy="48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/>
        </p:nvSpPr>
        <p:spPr>
          <a:xfrm>
            <a:off x="813900" y="582275"/>
            <a:ext cx="105642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222">
                <a:solidFill>
                  <a:srgbClr val="33CC55"/>
                </a:solidFill>
                <a:latin typeface="Consolas"/>
                <a:ea typeface="Consolas"/>
                <a:cs typeface="Consolas"/>
                <a:sym typeface="Consolas"/>
              </a:rPr>
              <a:t>ctf.sigpwny.com</a:t>
            </a:r>
            <a:endParaRPr b="1" sz="3222">
              <a:solidFill>
                <a:srgbClr val="33CC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CC55"/>
                </a:solidFill>
                <a:latin typeface="Consolas"/>
                <a:ea typeface="Consolas"/>
                <a:cs typeface="Consolas"/>
                <a:sym typeface="Consolas"/>
              </a:rPr>
              <a:t>sigpwny{praise_tobac}</a:t>
            </a:r>
            <a:endParaRPr b="1" sz="4800">
              <a:solidFill>
                <a:srgbClr val="33CC5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Human Information Gathering Methods</a:t>
            </a:r>
            <a:endParaRPr/>
          </a:p>
        </p:txBody>
      </p:sp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b="1" lang="en-US"/>
              <a:t>Profiles</a:t>
            </a:r>
            <a:endParaRPr b="1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Links, </a:t>
            </a:r>
            <a:r>
              <a:rPr lang="en-US">
                <a:solidFill>
                  <a:schemeClr val="accent1"/>
                </a:solidFill>
              </a:rPr>
              <a:t>pictures, </a:t>
            </a:r>
            <a:r>
              <a:rPr b="1" lang="en-US">
                <a:solidFill>
                  <a:schemeClr val="dk2"/>
                </a:solidFill>
              </a:rPr>
              <a:t>stuff that goes to other stuff</a:t>
            </a:r>
            <a:endParaRPr b="1">
              <a:solidFill>
                <a:schemeClr val="dk2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Build a</a:t>
            </a:r>
            <a:r>
              <a:rPr lang="en-US">
                <a:solidFill>
                  <a:schemeClr val="accent3"/>
                </a:solidFill>
              </a:rPr>
              <a:t> map </a:t>
            </a:r>
            <a:r>
              <a:rPr lang="en-US"/>
              <a:t>of someone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-"/>
            </a:pPr>
            <a:r>
              <a:rPr b="1" lang="en-US">
                <a:solidFill>
                  <a:schemeClr val="dk2"/>
                </a:solidFill>
              </a:rPr>
              <a:t>Username Reuse</a:t>
            </a:r>
            <a:endParaRPr b="1">
              <a:solidFill>
                <a:schemeClr val="dk2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Same across lots of places!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Helpful for these chals!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Images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>
                <a:solidFill>
                  <a:schemeClr val="accent2"/>
                </a:solidFill>
              </a:rPr>
              <a:t>Reverse</a:t>
            </a:r>
            <a:r>
              <a:rPr lang="en-US"/>
              <a:t> ____ searching!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Deleted Content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Archivists </a:t>
            </a:r>
            <a:r>
              <a:rPr lang="en-US">
                <a:solidFill>
                  <a:schemeClr val="dk2"/>
                </a:solidFill>
              </a:rPr>
              <a:t>save </a:t>
            </a:r>
            <a:r>
              <a:rPr lang="en-US"/>
              <a:t>old websites!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Wayback machine!</a:t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1175" y="2783575"/>
            <a:ext cx="4329427" cy="24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525" y="1356875"/>
            <a:ext cx="5160950" cy="51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Information Leakage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General OSINT Methods</a:t>
            </a:r>
            <a:endParaRPr/>
          </a:p>
        </p:txBody>
      </p:sp>
      <p:sp>
        <p:nvSpPr>
          <p:cNvPr id="255" name="Google Shape;255;p41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</a:t>
            </a:r>
            <a:r>
              <a:rPr lang="en-US"/>
              <a:t>ostly applies to everything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OSINT Tips - Identities</a:t>
            </a:r>
            <a:endParaRPr/>
          </a:p>
        </p:txBody>
      </p:sp>
      <p:sp>
        <p:nvSpPr>
          <p:cNvPr id="261" name="Google Shape;261;p42"/>
          <p:cNvSpPr txBox="1"/>
          <p:nvPr>
            <p:ph idx="1" type="body"/>
          </p:nvPr>
        </p:nvSpPr>
        <p:spPr>
          <a:xfrm>
            <a:off x="838200" y="1825625"/>
            <a:ext cx="10515600" cy="48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Split Identities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Most people have </a:t>
            </a:r>
            <a:r>
              <a:rPr b="1" lang="en-US">
                <a:solidFill>
                  <a:schemeClr val="accent2"/>
                </a:solidFill>
              </a:rPr>
              <a:t>two</a:t>
            </a:r>
            <a:r>
              <a:rPr lang="en-US"/>
              <a:t> identities online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Professional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Casual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Your job when doing OSINT is to link them</a:t>
            </a:r>
            <a:br>
              <a:rPr lang="en-US"/>
            </a:br>
            <a:br>
              <a:rPr lang="en-US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Sherlock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Can be used to find specific usernames on tons of platforms.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Definitely try it on your usernames!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OSINT Tips - Human Networks</a:t>
            </a:r>
            <a:endParaRPr/>
          </a:p>
        </p:txBody>
      </p:sp>
      <p:sp>
        <p:nvSpPr>
          <p:cNvPr id="267" name="Google Shape;267;p4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People have friends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and connect with them online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800"/>
              <a:buChar char="-"/>
            </a:pPr>
            <a:r>
              <a:rPr lang="en-US">
                <a:solidFill>
                  <a:srgbClr val="E06666"/>
                </a:solidFill>
              </a:rPr>
              <a:t>abuse this to find information about a target</a:t>
            </a:r>
            <a:endParaRPr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Check Friends/Family/Followers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Is a target tagged in something? Are they mentioned? Did they respond to a friend?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Friends &amp; family may have information about a target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Birthdays and Facebook :(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Media OSINT</a:t>
            </a:r>
            <a:endParaRPr/>
          </a:p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Tineye, Yandex, Google Image Search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Keyword searcher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Cropping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Tineye: </a:t>
            </a:r>
            <a:r>
              <a:rPr lang="en-US"/>
              <a:t>exact matches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Google:</a:t>
            </a:r>
            <a:r>
              <a:rPr lang="en-US"/>
              <a:t> Similar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GOOGLE LENS IS YOUR FRIEND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8119" y="168394"/>
            <a:ext cx="4692574" cy="27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4069" y="3103600"/>
            <a:ext cx="4100225" cy="354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Profile OSINT</a:t>
            </a:r>
            <a:endParaRPr/>
          </a:p>
        </p:txBody>
      </p:sp>
      <p:sp>
        <p:nvSpPr>
          <p:cNvPr id="281" name="Google Shape;281;p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Look for description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Reset password -&gt; email / phone number, crossref with other osint to verify</a:t>
            </a:r>
            <a:endParaRPr sz="2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	</a:t>
            </a:r>
            <a:r>
              <a:rPr b="1" lang="en-US" sz="2500">
                <a:solidFill>
                  <a:srgbClr val="E06666"/>
                </a:solidFill>
              </a:rPr>
              <a:t>kinda sussy</a:t>
            </a:r>
            <a:endParaRPr b="1" sz="25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Secure osint methods</a:t>
            </a:r>
            <a:endParaRPr/>
          </a:p>
        </p:txBody>
      </p:sp>
      <p:sp>
        <p:nvSpPr>
          <p:cNvPr id="287" name="Google Shape;287;p4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Don’t get caught lol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Thomas you know what this slide is about so how about you talk about it hahahahahahaha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Also Thomas but tired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</a:rPr>
              <a:t>(TLDR Use VPN / private browsing &amp; don't try noticeably attacking someone)</a:t>
            </a:r>
            <a:endParaRPr sz="16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OSINT Tips - Detection</a:t>
            </a:r>
            <a:endParaRPr/>
          </a:p>
        </p:txBody>
      </p:sp>
      <p:sp>
        <p:nvSpPr>
          <p:cNvPr id="293" name="Google Shape;293;p4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06666"/>
                </a:solidFill>
              </a:rPr>
              <a:t>Don't make noise</a:t>
            </a:r>
            <a:endParaRPr>
              <a:solidFill>
                <a:srgbClr val="E06666"/>
              </a:solidFill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Don’t do things that would get you noticed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LinkedIn Page Views (STAY ANONYMOUS, DON'T DO A LOT)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Learn from my mistakes, don't REPLY TO A COMMENT ASKING ABOUT SOME PIECE OF INFORMATION ABOUT SOMEONE.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Viewing content is generally fine, creating content will often get you noticed. Stay low, stay out of the way, just make acct and look at what you need to.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OSINT Tools - Maltego</a:t>
            </a:r>
            <a:endParaRPr/>
          </a:p>
        </p:txBody>
      </p:sp>
      <p:sp>
        <p:nvSpPr>
          <p:cNvPr id="299" name="Google Shape;299;p48"/>
          <p:cNvSpPr txBox="1"/>
          <p:nvPr>
            <p:ph idx="1" type="body"/>
          </p:nvPr>
        </p:nvSpPr>
        <p:spPr>
          <a:xfrm>
            <a:off x="168450" y="149045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OSINT Mapping tool with extra features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Has “Transforms” that can connect.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Definitely give the Community Edition a Spin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2600" y="1771700"/>
            <a:ext cx="5061624" cy="284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8"/>
          <p:cNvSpPr txBox="1"/>
          <p:nvPr/>
        </p:nvSpPr>
        <p:spPr>
          <a:xfrm>
            <a:off x="8489950" y="4801550"/>
            <a:ext cx="54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Maltego at work</a:t>
            </a:r>
            <a:endParaRPr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OSINT</a:t>
            </a:r>
            <a:endParaRPr/>
          </a:p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O</a:t>
            </a:r>
            <a:r>
              <a:rPr lang="en-US"/>
              <a:t>pen </a:t>
            </a:r>
            <a:r>
              <a:rPr b="1" lang="en-US"/>
              <a:t>S</a:t>
            </a:r>
            <a:r>
              <a:rPr lang="en-US"/>
              <a:t>ource </a:t>
            </a:r>
            <a:r>
              <a:rPr b="1" lang="en-US"/>
              <a:t>INT</a:t>
            </a:r>
            <a:r>
              <a:rPr lang="en-US"/>
              <a:t>elligence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OSINT Resources</a:t>
            </a:r>
            <a:endParaRPr/>
          </a:p>
        </p:txBody>
      </p:sp>
      <p:sp>
        <p:nvSpPr>
          <p:cNvPr id="307" name="Google Shape;307;p4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Michael Brazzel</a:t>
            </a:r>
            <a:r>
              <a:rPr lang="en-US"/>
              <a:t> - Open Source Intelligence Techniques (The OSINT Bible)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Tracelabs </a:t>
            </a:r>
            <a:r>
              <a:rPr lang="en-US"/>
              <a:t>- OSINT on real missing persons cases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Bellingcat OSINT - Cool OSINT Firm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https://ctf.cybersoc.wales/</a:t>
            </a:r>
            <a:r>
              <a:rPr lang="en-US"/>
              <a:t> : 24/7 Live OSINT CTF (many chals)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 very much</a:t>
            </a:r>
            <a:endParaRPr/>
          </a:p>
        </p:txBody>
      </p:sp>
      <p:sp>
        <p:nvSpPr>
          <p:cNvPr id="313" name="Google Shape;313;p5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next many slides have information about specific websites that you can use for </a:t>
            </a:r>
            <a:r>
              <a:rPr lang="en-US">
                <a:solidFill>
                  <a:schemeClr val="dk2"/>
                </a:solidFill>
              </a:rPr>
              <a:t>specific challenges</a:t>
            </a:r>
            <a:r>
              <a:rPr lang="en-US"/>
              <a:t> / you may find useful -- open them on your own computer if you’d like to browse them.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This is a living presentation, and every so often I will update it, eventually it may get really big!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Follow @Thomas_Quig on twitter ;) Find something about me I didn’t know/forgot was on the internet for many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838200" y="365125"/>
            <a:ext cx="47673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Twitter</a:t>
            </a:r>
            <a:endParaRPr/>
          </a:p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b="1" lang="en-US" sz="2500">
                <a:solidFill>
                  <a:schemeClr val="dk2"/>
                </a:solidFill>
              </a:rPr>
              <a:t>TWEETS &amp; replies are ALWAYS WHERE YOU SHOULD LOOK FIRST</a:t>
            </a:r>
            <a:br>
              <a:rPr b="1" lang="en-US" sz="2500">
                <a:solidFill>
                  <a:schemeClr val="dk2"/>
                </a:solidFill>
              </a:rPr>
            </a:br>
            <a:endParaRPr b="1" sz="25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Twitter bios have </a:t>
            </a:r>
            <a:r>
              <a:rPr lang="en-US">
                <a:solidFill>
                  <a:schemeClr val="accent3"/>
                </a:solidFill>
              </a:rPr>
              <a:t>info</a:t>
            </a:r>
            <a:r>
              <a:rPr lang="en-US"/>
              <a:t>,</a:t>
            </a:r>
            <a:r>
              <a:rPr lang="en-US">
                <a:solidFill>
                  <a:schemeClr val="accent3"/>
                </a:solidFill>
              </a:rPr>
              <a:t> location</a:t>
            </a:r>
            <a:r>
              <a:rPr lang="en-US"/>
              <a:t>,</a:t>
            </a:r>
            <a:r>
              <a:rPr lang="en-US">
                <a:solidFill>
                  <a:schemeClr val="accent3"/>
                </a:solidFill>
              </a:rPr>
              <a:t> birthday</a:t>
            </a:r>
            <a:r>
              <a:rPr lang="en-US"/>
              <a:t>,</a:t>
            </a:r>
            <a:r>
              <a:rPr lang="en-US">
                <a:solidFill>
                  <a:schemeClr val="accent3"/>
                </a:solidFill>
              </a:rPr>
              <a:t> and </a:t>
            </a:r>
            <a:r>
              <a:rPr b="1" lang="en-US">
                <a:solidFill>
                  <a:schemeClr val="accent1"/>
                </a:solidFill>
              </a:rPr>
              <a:t>a link to somewhere</a:t>
            </a:r>
            <a:br>
              <a:rPr b="1" lang="en-US">
                <a:solidFill>
                  <a:schemeClr val="accent1"/>
                </a:solidFill>
              </a:rPr>
            </a:br>
            <a:endParaRPr b="1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Advanced Searches: </a:t>
            </a:r>
            <a:r>
              <a:rPr lang="en-US">
                <a:solidFill>
                  <a:schemeClr val="dk2"/>
                </a:solidFill>
              </a:rPr>
              <a:t>good</a:t>
            </a:r>
            <a:br>
              <a:rPr lang="en-US"/>
            </a:br>
            <a:endParaRPr sz="24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Follower / Following lists can help </a:t>
            </a:r>
            <a:r>
              <a:rPr b="1" lang="en-US">
                <a:solidFill>
                  <a:schemeClr val="lt2"/>
                </a:solidFill>
              </a:rPr>
              <a:t>find friends</a:t>
            </a:r>
            <a:endParaRPr/>
          </a:p>
        </p:txBody>
      </p:sp>
      <p:grpSp>
        <p:nvGrpSpPr>
          <p:cNvPr id="320" name="Google Shape;320;p51"/>
          <p:cNvGrpSpPr/>
          <p:nvPr/>
        </p:nvGrpSpPr>
        <p:grpSpPr>
          <a:xfrm>
            <a:off x="6216025" y="106652"/>
            <a:ext cx="4091451" cy="6523848"/>
            <a:chOff x="7435225" y="106652"/>
            <a:chExt cx="4091451" cy="6523848"/>
          </a:xfrm>
        </p:grpSpPr>
        <p:pic>
          <p:nvPicPr>
            <p:cNvPr id="321" name="Google Shape;321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35225" y="106652"/>
              <a:ext cx="4091451" cy="6523848"/>
            </a:xfrm>
            <a:prstGeom prst="rect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22" name="Google Shape;322;p51"/>
            <p:cNvSpPr/>
            <p:nvPr/>
          </p:nvSpPr>
          <p:spPr>
            <a:xfrm>
              <a:off x="7534575" y="1204825"/>
              <a:ext cx="1052100" cy="14565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1"/>
            <p:cNvSpPr/>
            <p:nvPr/>
          </p:nvSpPr>
          <p:spPr>
            <a:xfrm>
              <a:off x="7534575" y="2706325"/>
              <a:ext cx="3641400" cy="5664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1"/>
            <p:cNvSpPr/>
            <p:nvPr/>
          </p:nvSpPr>
          <p:spPr>
            <a:xfrm>
              <a:off x="7579525" y="3317725"/>
              <a:ext cx="242700" cy="1968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1"/>
            <p:cNvSpPr/>
            <p:nvPr/>
          </p:nvSpPr>
          <p:spPr>
            <a:xfrm>
              <a:off x="7903225" y="3317725"/>
              <a:ext cx="548400" cy="1968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1"/>
            <p:cNvSpPr/>
            <p:nvPr/>
          </p:nvSpPr>
          <p:spPr>
            <a:xfrm>
              <a:off x="8586675" y="3838775"/>
              <a:ext cx="935100" cy="1968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1"/>
            <p:cNvSpPr/>
            <p:nvPr/>
          </p:nvSpPr>
          <p:spPr>
            <a:xfrm>
              <a:off x="10807050" y="3838775"/>
              <a:ext cx="468000" cy="1968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Twitter</a:t>
            </a:r>
            <a:endParaRPr/>
          </a:p>
        </p:txBody>
      </p:sp>
      <p:sp>
        <p:nvSpPr>
          <p:cNvPr id="333" name="Google Shape;333;p52"/>
          <p:cNvSpPr txBox="1"/>
          <p:nvPr>
            <p:ph idx="1" type="body"/>
          </p:nvPr>
        </p:nvSpPr>
        <p:spPr>
          <a:xfrm>
            <a:off x="415600" y="1536624"/>
            <a:ext cx="11360700" cy="519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5499" lvl="0" marL="228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itillium Web Light"/>
              <a:buChar char="▪"/>
            </a:pPr>
            <a:r>
              <a:rPr lang="en-US" sz="2974">
                <a:solidFill>
                  <a:schemeClr val="dk2"/>
                </a:solidFill>
              </a:rPr>
              <a:t>TWEETS &amp; Replies is ALWAYS WHERE YOU SHOULD LOOK FIRST</a:t>
            </a:r>
            <a:endParaRPr sz="2974">
              <a:solidFill>
                <a:schemeClr val="dk2"/>
              </a:solidFill>
            </a:endParaRPr>
          </a:p>
          <a:p>
            <a:pPr indent="-215265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▪"/>
            </a:pPr>
            <a:r>
              <a:rPr lang="en-US"/>
              <a:t>Twitter bios</a:t>
            </a:r>
            <a:endParaRPr/>
          </a:p>
          <a:p>
            <a:pPr indent="-215265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▪"/>
            </a:pPr>
            <a:r>
              <a:rPr lang="en-US"/>
              <a:t>Advanced Searches</a:t>
            </a:r>
            <a:endParaRPr/>
          </a:p>
          <a:p>
            <a:pPr indent="-217169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▫"/>
            </a:pPr>
            <a:r>
              <a:rPr lang="en-US" sz="2400"/>
              <a:t>Twitter has an advanced search bar, but it also has extra parameters.</a:t>
            </a:r>
            <a:endParaRPr sz="2400"/>
          </a:p>
          <a:p>
            <a:pPr indent="-183738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▫"/>
            </a:pPr>
            <a:r>
              <a:rPr lang="en-US" sz="1830" u="sng">
                <a:solidFill>
                  <a:schemeClr val="hlink"/>
                </a:solidFill>
                <a:hlinkClick r:id="rId3"/>
              </a:rPr>
              <a:t>https://lifehacker.com/search-twitter-more-efficiently-with-these-search-opera-1598165519</a:t>
            </a:r>
            <a:endParaRPr sz="1830"/>
          </a:p>
          <a:p>
            <a:pPr indent="-217169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▫"/>
            </a:pPr>
            <a:r>
              <a:rPr lang="en-US" sz="2400"/>
              <a:t>from:@ vs to:@ vs @</a:t>
            </a:r>
            <a:endParaRPr sz="2400"/>
          </a:p>
          <a:p>
            <a:pPr indent="-217169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▫"/>
            </a:pPr>
            <a:r>
              <a:rPr lang="en-US" sz="2400">
                <a:solidFill>
                  <a:schemeClr val="accent1"/>
                </a:solidFill>
              </a:rPr>
              <a:t>near:</a:t>
            </a:r>
            <a:r>
              <a:rPr lang="en-US" sz="2400"/>
              <a:t> and </a:t>
            </a:r>
            <a:r>
              <a:rPr lang="en-US" sz="2400">
                <a:solidFill>
                  <a:schemeClr val="accent1"/>
                </a:solidFill>
              </a:rPr>
              <a:t>within:</a:t>
            </a:r>
            <a:endParaRPr sz="2400">
              <a:solidFill>
                <a:schemeClr val="accent1"/>
              </a:solidFill>
            </a:endParaRPr>
          </a:p>
          <a:p>
            <a:pPr indent="-217169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▫"/>
            </a:pPr>
            <a:r>
              <a:rPr lang="en-US" sz="2400"/>
              <a:t>since: , until: , before:</a:t>
            </a:r>
            <a:endParaRPr sz="2400"/>
          </a:p>
          <a:p>
            <a:pPr indent="-217169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▫"/>
            </a:pPr>
            <a:r>
              <a:rPr lang="en-US" sz="2400"/>
              <a:t>:) , :( , ? operator, all boolean operators</a:t>
            </a:r>
            <a:endParaRPr sz="2400"/>
          </a:p>
          <a:p>
            <a:pPr indent="-217169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▫"/>
            </a:pPr>
            <a:r>
              <a:rPr lang="en-US" sz="2400"/>
              <a:t>“” vs just typing it in (keyword vs string)</a:t>
            </a:r>
            <a:endParaRPr sz="2400"/>
          </a:p>
          <a:p>
            <a:pPr indent="-238759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14285"/>
              <a:buFont typeface="Titillium Web Light"/>
              <a:buChar char="▪"/>
            </a:pPr>
            <a:r>
              <a:rPr lang="en-US"/>
              <a:t>Check who they are following, check who is following them</a:t>
            </a:r>
            <a:endParaRPr/>
          </a:p>
          <a:p>
            <a:pPr indent="-26416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33333"/>
              <a:buFont typeface="Titillium Web Light"/>
              <a:buChar char="▫"/>
            </a:pPr>
            <a:r>
              <a:rPr lang="en-US"/>
              <a:t>Twitter API is pog</a:t>
            </a:r>
            <a:endParaRPr/>
          </a:p>
          <a:p>
            <a:pPr indent="-238759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14285"/>
              <a:buFont typeface="Titillium Web Light"/>
              <a:buChar char="▪"/>
            </a:pPr>
            <a:r>
              <a:rPr lang="en-US"/>
              <a:t>Check in several places</a:t>
            </a:r>
            <a:endParaRPr/>
          </a:p>
          <a:p>
            <a:pPr indent="-26416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33333"/>
              <a:buFont typeface="Titillium Web Light"/>
              <a:buChar char="▫"/>
            </a:pPr>
            <a:r>
              <a:rPr lang="en-US"/>
              <a:t>Mentions (to and from), media (ALT Text), LISTS, Likes!!, Image Tags / Location</a:t>
            </a:r>
            <a:endParaRPr/>
          </a:p>
          <a:p>
            <a:pPr indent="-26416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33333"/>
              <a:buFont typeface="Titillium Web Light"/>
              <a:buChar char="▫"/>
            </a:pPr>
            <a:r>
              <a:rPr lang="en-US"/>
              <a:t>Sent application (TweetDeck)</a:t>
            </a:r>
            <a:endParaRPr/>
          </a:p>
          <a:p>
            <a:pPr indent="-26416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ct val="133333"/>
              <a:buFont typeface="Titillium Web Light"/>
              <a:buChar char="▫"/>
            </a:pPr>
            <a:r>
              <a:rPr lang="en-US"/>
              <a:t>Reply list, retweet list etc etc.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Youtube</a:t>
            </a:r>
            <a:endParaRPr sz="4800"/>
          </a:p>
        </p:txBody>
      </p:sp>
      <p:sp>
        <p:nvSpPr>
          <p:cNvPr id="339" name="Google Shape;339;p5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57200" lvl="0" marL="609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Char char="▪"/>
            </a:pPr>
            <a:r>
              <a:rPr lang="en-US"/>
              <a:t>Youtube doesn’t allow you to search for comments, which makes makes finding information by comment searching difficult.</a:t>
            </a:r>
            <a:endParaRPr/>
          </a:p>
          <a:p>
            <a:pPr indent="-4572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Char char="▪"/>
            </a:pPr>
            <a:r>
              <a:rPr lang="en-US"/>
              <a:t>Look for information that the channel left public. There is A LOT of it</a:t>
            </a:r>
            <a:endParaRPr/>
          </a:p>
          <a:p>
            <a:pPr indent="-457200" lvl="1" marL="121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Char char="▫"/>
            </a:pPr>
            <a:r>
              <a:rPr lang="en-US" sz="2400"/>
              <a:t>Even if the discussion page is not visible, you can usually go there by adding /discussion at the end of the link.</a:t>
            </a:r>
            <a:endParaRPr sz="2400"/>
          </a:p>
          <a:p>
            <a:pPr indent="-4572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Char char="▪"/>
            </a:pPr>
            <a:r>
              <a:rPr lang="en-US"/>
              <a:t>Youtube sends you the full banner image, not just the crop.</a:t>
            </a:r>
            <a:endParaRPr/>
          </a:p>
          <a:p>
            <a:pPr indent="-4572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Char char="▪"/>
            </a:pPr>
            <a:r>
              <a:rPr lang="en-US"/>
              <a:t>About page</a:t>
            </a:r>
            <a:endParaRPr/>
          </a:p>
          <a:p>
            <a:pPr indent="-457200" lvl="1" marL="121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Char char="▫"/>
            </a:pPr>
            <a:r>
              <a:rPr lang="en-US" sz="2400"/>
              <a:t>Often has EMAIL if the person was not paying attention on setup.</a:t>
            </a:r>
            <a:endParaRPr sz="2400"/>
          </a:p>
          <a:p>
            <a:pPr indent="-4572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Char char="▪"/>
            </a:pPr>
            <a:r>
              <a:rPr lang="en-US"/>
              <a:t>Advanced search queries</a:t>
            </a:r>
            <a:endParaRPr/>
          </a:p>
          <a:p>
            <a:pPr indent="-457200" lvl="1" marL="121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Char char="▫"/>
            </a:pPr>
            <a:r>
              <a:rPr lang="en-US" sz="2400"/>
              <a:t>Many are same as the other websites</a:t>
            </a:r>
            <a:endParaRPr sz="2400"/>
          </a:p>
          <a:p>
            <a:pPr indent="-457200" lvl="1" marL="121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Char char="▫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https://tubularinsights.com/advanced-youtube-search-tips</a:t>
            </a:r>
            <a:r>
              <a:rPr lang="en-US"/>
              <a:t>/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4"/>
          <p:cNvPicPr preferRelativeResize="0"/>
          <p:nvPr/>
        </p:nvPicPr>
        <p:blipFill rotWithShape="1">
          <a:blip r:embed="rId3">
            <a:alphaModFix/>
          </a:blip>
          <a:srcRect b="0" l="0" r="27320" t="45515"/>
          <a:stretch/>
        </p:blipFill>
        <p:spPr>
          <a:xfrm>
            <a:off x="5349175" y="3217575"/>
            <a:ext cx="6576082" cy="3081075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5" name="Google Shape;345;p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YouTube</a:t>
            </a:r>
            <a:endParaRPr sz="4800"/>
          </a:p>
        </p:txBody>
      </p:sp>
      <p:sp>
        <p:nvSpPr>
          <p:cNvPr id="346" name="Google Shape;346;p54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/>
              <a:t>Channels</a:t>
            </a:r>
            <a:endParaRPr/>
          </a:p>
          <a:p>
            <a:pPr indent="-325755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Banner, Profile Picture</a:t>
            </a:r>
            <a:endParaRPr/>
          </a:p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>
                <a:solidFill>
                  <a:schemeClr val="accent3"/>
                </a:solidFill>
              </a:rPr>
              <a:t>About tab</a:t>
            </a:r>
            <a:r>
              <a:rPr lang="en-US"/>
              <a:t>, </a:t>
            </a:r>
            <a:r>
              <a:rPr lang="en-US">
                <a:solidFill>
                  <a:schemeClr val="accent3"/>
                </a:solidFill>
              </a:rPr>
              <a:t>playlists</a:t>
            </a:r>
            <a:br>
              <a:rPr lang="en-US">
                <a:solidFill>
                  <a:schemeClr val="accent3"/>
                </a:solidFill>
              </a:rPr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/>
              <a:t>Playlists</a:t>
            </a:r>
            <a:endParaRPr/>
          </a:p>
          <a:p>
            <a:pPr indent="-325755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Unlisted videos are </a:t>
            </a:r>
            <a:r>
              <a:rPr b="1" lang="en-US">
                <a:solidFill>
                  <a:schemeClr val="lt2"/>
                </a:solidFill>
              </a:rPr>
              <a:t>visible</a:t>
            </a:r>
            <a:br>
              <a:rPr b="1" lang="en-US">
                <a:solidFill>
                  <a:schemeClr val="lt2"/>
                </a:solidFill>
              </a:rPr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/>
              <a:t>Videos</a:t>
            </a:r>
            <a:endParaRPr b="1"/>
          </a:p>
          <a:p>
            <a:pPr indent="-325755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Closed captions, </a:t>
            </a:r>
            <a:r>
              <a:rPr lang="en-US">
                <a:solidFill>
                  <a:schemeClr val="dk2"/>
                </a:solidFill>
              </a:rPr>
              <a:t>different languages</a:t>
            </a:r>
            <a:r>
              <a:rPr lang="en-US"/>
              <a:t>. 3 Englishes!</a:t>
            </a:r>
            <a:endParaRPr/>
          </a:p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Description, comments (not searchable)</a:t>
            </a:r>
            <a:endParaRPr/>
          </a:p>
        </p:txBody>
      </p:sp>
      <p:pic>
        <p:nvPicPr>
          <p:cNvPr id="347" name="Google Shape;34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9175" y="802625"/>
            <a:ext cx="6600499" cy="2098123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8" name="Google Shape;348;p54"/>
          <p:cNvSpPr/>
          <p:nvPr/>
        </p:nvSpPr>
        <p:spPr>
          <a:xfrm>
            <a:off x="6060050" y="1320900"/>
            <a:ext cx="467400" cy="1635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4"/>
          <p:cNvSpPr/>
          <p:nvPr/>
        </p:nvSpPr>
        <p:spPr>
          <a:xfrm>
            <a:off x="6662000" y="1320900"/>
            <a:ext cx="467400" cy="1635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4"/>
          <p:cNvSpPr/>
          <p:nvPr/>
        </p:nvSpPr>
        <p:spPr>
          <a:xfrm>
            <a:off x="7965275" y="1320900"/>
            <a:ext cx="467400" cy="1635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4"/>
          <p:cNvSpPr/>
          <p:nvPr/>
        </p:nvSpPr>
        <p:spPr>
          <a:xfrm>
            <a:off x="5753000" y="5608750"/>
            <a:ext cx="504900" cy="1635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4"/>
          <p:cNvSpPr/>
          <p:nvPr/>
        </p:nvSpPr>
        <p:spPr>
          <a:xfrm>
            <a:off x="5448100" y="5928325"/>
            <a:ext cx="504900" cy="1635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4"/>
          <p:cNvSpPr/>
          <p:nvPr/>
        </p:nvSpPr>
        <p:spPr>
          <a:xfrm>
            <a:off x="10302075" y="3477400"/>
            <a:ext cx="226500" cy="1635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59" name="Google Shape;359;p55"/>
          <p:cNvSpPr txBox="1"/>
          <p:nvPr>
            <p:ph idx="1" type="body"/>
          </p:nvPr>
        </p:nvSpPr>
        <p:spPr>
          <a:xfrm>
            <a:off x="838200" y="1825625"/>
            <a:ext cx="45204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Profile page</a:t>
            </a:r>
            <a:endParaRPr b="1"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64285"/>
              <a:buChar char="-"/>
            </a:pPr>
            <a:r>
              <a:rPr lang="en-US">
                <a:solidFill>
                  <a:schemeClr val="dk2"/>
                </a:solidFill>
              </a:rPr>
              <a:t>View featured repos</a:t>
            </a:r>
            <a:endParaRPr>
              <a:solidFill>
                <a:schemeClr val="dk2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4285"/>
              <a:buChar char="-"/>
            </a:pPr>
            <a:r>
              <a:rPr lang="en-US">
                <a:solidFill>
                  <a:schemeClr val="accent1"/>
                </a:solidFill>
              </a:rPr>
              <a:t>Links, socials, location</a:t>
            </a:r>
            <a:endParaRPr>
              <a:solidFill>
                <a:schemeClr val="accen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64285"/>
              <a:buChar char="-"/>
            </a:pPr>
            <a:r>
              <a:rPr lang="en-US">
                <a:solidFill>
                  <a:schemeClr val="lt2"/>
                </a:solidFill>
              </a:rPr>
              <a:t>email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Repositories</a:t>
            </a:r>
            <a:endParaRPr b="1"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64285"/>
              <a:buChar char="-"/>
            </a:pPr>
            <a:r>
              <a:rPr lang="en-US">
                <a:solidFill>
                  <a:schemeClr val="accent2"/>
                </a:solidFill>
              </a:rPr>
              <a:t>Commit history</a:t>
            </a:r>
            <a:endParaRPr>
              <a:solidFill>
                <a:schemeClr val="accent2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Pull Requests &amp; Comments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Comments / User Content</a:t>
            </a:r>
            <a:endParaRPr b="1"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Can exist in</a:t>
            </a:r>
            <a:r>
              <a:rPr lang="en-US">
                <a:solidFill>
                  <a:schemeClr val="accent2"/>
                </a:solidFill>
              </a:rPr>
              <a:t> many places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60" name="Google Shape;3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725" y="1599550"/>
            <a:ext cx="6680873" cy="4178801"/>
          </a:xfrm>
          <a:prstGeom prst="rect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1" name="Google Shape;361;p55"/>
          <p:cNvSpPr/>
          <p:nvPr/>
        </p:nvSpPr>
        <p:spPr>
          <a:xfrm>
            <a:off x="5510250" y="3347250"/>
            <a:ext cx="882600" cy="3570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5"/>
          <p:cNvSpPr/>
          <p:nvPr/>
        </p:nvSpPr>
        <p:spPr>
          <a:xfrm>
            <a:off x="5510250" y="4514850"/>
            <a:ext cx="1547700" cy="1155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5"/>
          <p:cNvSpPr/>
          <p:nvPr/>
        </p:nvSpPr>
        <p:spPr>
          <a:xfrm>
            <a:off x="5510250" y="4667250"/>
            <a:ext cx="819600" cy="91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5"/>
          <p:cNvSpPr/>
          <p:nvPr/>
        </p:nvSpPr>
        <p:spPr>
          <a:xfrm>
            <a:off x="5510250" y="4795350"/>
            <a:ext cx="819600" cy="91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5"/>
          <p:cNvSpPr/>
          <p:nvPr/>
        </p:nvSpPr>
        <p:spPr>
          <a:xfrm>
            <a:off x="5510250" y="4314825"/>
            <a:ext cx="995400" cy="91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5"/>
          <p:cNvSpPr/>
          <p:nvPr/>
        </p:nvSpPr>
        <p:spPr>
          <a:xfrm>
            <a:off x="7872425" y="1695450"/>
            <a:ext cx="771600" cy="204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5"/>
          <p:cNvSpPr/>
          <p:nvPr/>
        </p:nvSpPr>
        <p:spPr>
          <a:xfrm>
            <a:off x="9648825" y="1695450"/>
            <a:ext cx="523800" cy="204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5"/>
          <p:cNvSpPr/>
          <p:nvPr/>
        </p:nvSpPr>
        <p:spPr>
          <a:xfrm>
            <a:off x="7196175" y="4610100"/>
            <a:ext cx="4724400" cy="11238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5"/>
          <p:cNvSpPr/>
          <p:nvPr/>
        </p:nvSpPr>
        <p:spPr>
          <a:xfrm>
            <a:off x="5510250" y="1695450"/>
            <a:ext cx="1592700" cy="15954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00" y="152400"/>
            <a:ext cx="11393004" cy="6553202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5" name="Google Shape;375;p56"/>
          <p:cNvSpPr/>
          <p:nvPr/>
        </p:nvSpPr>
        <p:spPr>
          <a:xfrm>
            <a:off x="7529950" y="1725525"/>
            <a:ext cx="1016100" cy="2166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6"/>
          <p:cNvSpPr/>
          <p:nvPr/>
        </p:nvSpPr>
        <p:spPr>
          <a:xfrm>
            <a:off x="8752300" y="2624200"/>
            <a:ext cx="1016100" cy="2166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6"/>
          <p:cNvSpPr/>
          <p:nvPr/>
        </p:nvSpPr>
        <p:spPr>
          <a:xfrm>
            <a:off x="8752300" y="4763650"/>
            <a:ext cx="1582800" cy="7659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6"/>
          <p:cNvSpPr/>
          <p:nvPr/>
        </p:nvSpPr>
        <p:spPr>
          <a:xfrm>
            <a:off x="1828675" y="701300"/>
            <a:ext cx="1016100" cy="2697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6"/>
          <p:cNvSpPr/>
          <p:nvPr/>
        </p:nvSpPr>
        <p:spPr>
          <a:xfrm>
            <a:off x="2232850" y="1231350"/>
            <a:ext cx="819600" cy="2697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6"/>
          <p:cNvSpPr/>
          <p:nvPr/>
        </p:nvSpPr>
        <p:spPr>
          <a:xfrm>
            <a:off x="3122525" y="1231350"/>
            <a:ext cx="496200" cy="2697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6"/>
          <p:cNvSpPr/>
          <p:nvPr/>
        </p:nvSpPr>
        <p:spPr>
          <a:xfrm>
            <a:off x="9696350" y="196600"/>
            <a:ext cx="1187400" cy="3159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6"/>
          <p:cNvSpPr/>
          <p:nvPr/>
        </p:nvSpPr>
        <p:spPr>
          <a:xfrm>
            <a:off x="8796800" y="3749300"/>
            <a:ext cx="971700" cy="4497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6"/>
          <p:cNvSpPr/>
          <p:nvPr/>
        </p:nvSpPr>
        <p:spPr>
          <a:xfrm>
            <a:off x="1333700" y="2687900"/>
            <a:ext cx="3363900" cy="2697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6"/>
          <p:cNvSpPr/>
          <p:nvPr/>
        </p:nvSpPr>
        <p:spPr>
          <a:xfrm>
            <a:off x="1333700" y="2407600"/>
            <a:ext cx="3399900" cy="2166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Reddit</a:t>
            </a:r>
            <a:endParaRPr sz="4800"/>
          </a:p>
        </p:txBody>
      </p:sp>
      <p:sp>
        <p:nvSpPr>
          <p:cNvPr id="390" name="Google Shape;390;p5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62659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-"/>
            </a:pPr>
            <a:r>
              <a:rPr lang="en-US" sz="2282"/>
              <a:t>Reddit is a </a:t>
            </a:r>
            <a:r>
              <a:rPr lang="en-US" sz="2282">
                <a:solidFill>
                  <a:schemeClr val="accent3"/>
                </a:solidFill>
              </a:rPr>
              <a:t>semi-anonymous </a:t>
            </a:r>
            <a:r>
              <a:rPr lang="en-US" sz="2282"/>
              <a:t>website</a:t>
            </a:r>
            <a:br>
              <a:rPr lang="en-US" sz="2282"/>
            </a:br>
            <a:endParaRPr sz="2282"/>
          </a:p>
          <a:p>
            <a:pPr indent="-36265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5097"/>
              <a:buChar char="-"/>
            </a:pPr>
            <a:r>
              <a:rPr lang="en-US" sz="2400"/>
              <a:t>Link people to </a:t>
            </a:r>
            <a:r>
              <a:rPr b="1" lang="en-US" sz="2400">
                <a:solidFill>
                  <a:schemeClr val="lt2"/>
                </a:solidFill>
              </a:rPr>
              <a:t>other platforms</a:t>
            </a:r>
            <a:br>
              <a:rPr b="1" lang="en-US" sz="2400">
                <a:solidFill>
                  <a:schemeClr val="lt2"/>
                </a:solidFill>
              </a:rPr>
            </a:br>
            <a:endParaRPr b="1" sz="2400">
              <a:solidFill>
                <a:schemeClr val="lt2"/>
              </a:solidFill>
            </a:endParaRPr>
          </a:p>
          <a:p>
            <a:pPr indent="-3993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0758"/>
              <a:buChar char="-"/>
            </a:pPr>
            <a:r>
              <a:rPr lang="en-US" sz="2624"/>
              <a:t>Profile</a:t>
            </a:r>
            <a:endParaRPr sz="2624"/>
          </a:p>
          <a:p>
            <a:pPr indent="-36265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4117"/>
              <a:buChar char="-"/>
            </a:pPr>
            <a:r>
              <a:rPr lang="en-US" sz="2000">
                <a:solidFill>
                  <a:schemeClr val="dk2"/>
                </a:solidFill>
              </a:rPr>
              <a:t>Profile Pictures</a:t>
            </a:r>
            <a:r>
              <a:rPr lang="en-US" sz="2000"/>
              <a:t>, </a:t>
            </a:r>
            <a:r>
              <a:rPr lang="en-US" sz="2000">
                <a:solidFill>
                  <a:schemeClr val="dk2"/>
                </a:solidFill>
              </a:rPr>
              <a:t>Banner Photos</a:t>
            </a:r>
            <a:endParaRPr sz="2000">
              <a:solidFill>
                <a:schemeClr val="dk2"/>
              </a:solidFill>
            </a:endParaRPr>
          </a:p>
          <a:p>
            <a:pPr indent="-36265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4117"/>
              <a:buChar char="-"/>
            </a:pPr>
            <a:r>
              <a:rPr lang="en-US" sz="2000"/>
              <a:t>Comments, posts, links</a:t>
            </a:r>
            <a:endParaRPr sz="2000"/>
          </a:p>
          <a:p>
            <a:pPr indent="-36265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4117"/>
              <a:buChar char="-"/>
            </a:pPr>
            <a:r>
              <a:rPr lang="en-US" sz="2000"/>
              <a:t>Moderator</a:t>
            </a:r>
            <a:endParaRPr sz="2000"/>
          </a:p>
          <a:p>
            <a:pPr indent="-36265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4117"/>
              <a:buChar char="-"/>
            </a:pPr>
            <a:r>
              <a:rPr lang="en-US" sz="2000"/>
              <a:t>Awards</a:t>
            </a:r>
            <a:br>
              <a:rPr lang="en-US" sz="2000"/>
            </a:br>
            <a:endParaRPr sz="2000"/>
          </a:p>
          <a:p>
            <a:pPr indent="-36265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5097"/>
              <a:buChar char="-"/>
            </a:pPr>
            <a:r>
              <a:rPr lang="en-US" sz="2400"/>
              <a:t>Posts</a:t>
            </a:r>
            <a:endParaRPr sz="2400"/>
          </a:p>
          <a:p>
            <a:pPr indent="-3695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Search by top</a:t>
            </a:r>
            <a:br>
              <a:rPr lang="en-US"/>
            </a:br>
            <a:endParaRPr/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Char char="-"/>
            </a:pPr>
            <a:r>
              <a:rPr b="1" lang="en-US" sz="2400">
                <a:solidFill>
                  <a:schemeClr val="accent2"/>
                </a:solidFill>
              </a:rPr>
              <a:t>old.reddit.com</a:t>
            </a:r>
            <a:endParaRPr b="1" sz="2400">
              <a:solidFill>
                <a:schemeClr val="accent2"/>
              </a:solidFill>
            </a:endParaRPr>
          </a:p>
        </p:txBody>
      </p:sp>
      <p:pic>
        <p:nvPicPr>
          <p:cNvPr id="391" name="Google Shape;3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499" y="341650"/>
            <a:ext cx="5961549" cy="60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Reddit</a:t>
            </a:r>
            <a:endParaRPr sz="4800"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415600" y="1356967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434340" lvl="0" marL="609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85714"/>
              <a:buFont typeface="Candara"/>
              <a:buChar char="▪"/>
            </a:pPr>
            <a:r>
              <a:rPr lang="en-US"/>
              <a:t>Reddit is a semi-anonymous website</a:t>
            </a:r>
            <a:endParaRPr/>
          </a:p>
          <a:p>
            <a:pPr indent="-434340" lvl="1" marL="121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▫"/>
            </a:pPr>
            <a:r>
              <a:rPr lang="en-US" sz="2400"/>
              <a:t>Some people deanonymize themselves.</a:t>
            </a:r>
            <a:endParaRPr sz="2400"/>
          </a:p>
          <a:p>
            <a:pPr indent="-434339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▫"/>
            </a:pPr>
            <a:r>
              <a:rPr lang="en-US" sz="2400"/>
              <a:t>Ex. President Obama, u/Giga_Gamby</a:t>
            </a:r>
            <a:endParaRPr sz="2400"/>
          </a:p>
          <a:p>
            <a:pPr indent="-434340" lvl="1" marL="121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▫"/>
            </a:pPr>
            <a:r>
              <a:rPr lang="en-US" sz="2400"/>
              <a:t>Some people deanonymize themselves accidentally</a:t>
            </a:r>
            <a:endParaRPr sz="2400"/>
          </a:p>
          <a:p>
            <a:pPr indent="-434339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▫"/>
            </a:pPr>
            <a:r>
              <a:rPr lang="en-US" sz="2400"/>
              <a:t>u/Badongschlong, Yours truly.</a:t>
            </a:r>
            <a:endParaRPr sz="2400"/>
          </a:p>
          <a:p>
            <a:pPr indent="-434340" lvl="1" marL="121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▫"/>
            </a:pPr>
            <a:r>
              <a:rPr lang="en-US" sz="2400"/>
              <a:t>Everyone gets sloppy.</a:t>
            </a:r>
            <a:endParaRPr sz="2400"/>
          </a:p>
          <a:p>
            <a:pPr indent="-43434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5714"/>
              <a:buFont typeface="Candara"/>
              <a:buChar char="▪"/>
            </a:pPr>
            <a:r>
              <a:rPr lang="en-US"/>
              <a:t>If you look long enough, you can usually link someone to a different account</a:t>
            </a:r>
            <a:endParaRPr/>
          </a:p>
          <a:p>
            <a:pPr indent="-43434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5714"/>
              <a:buFont typeface="Candara"/>
              <a:buChar char="▪"/>
            </a:pPr>
            <a:r>
              <a:rPr lang="en-US"/>
              <a:t>Search techniques</a:t>
            </a:r>
            <a:endParaRPr/>
          </a:p>
          <a:p>
            <a:pPr indent="-434340" lvl="1" marL="121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▫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https://www.reddit.com/wiki/sear</a:t>
            </a:r>
            <a:r>
              <a:rPr lang="en-US" u="sng">
                <a:solidFill>
                  <a:schemeClr val="hlink"/>
                </a:solidFill>
                <a:hlinkClick r:id="rId4"/>
              </a:rPr>
              <a:t>ch</a:t>
            </a:r>
            <a:endParaRPr/>
          </a:p>
          <a:p>
            <a:pPr indent="-434340" lvl="1" marL="121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▫"/>
            </a:pPr>
            <a:r>
              <a:rPr lang="en-US" sz="2400"/>
              <a:t>Author:</a:t>
            </a:r>
            <a:endParaRPr sz="2400"/>
          </a:p>
          <a:p>
            <a:pPr indent="-434340" lvl="1" marL="121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▫"/>
            </a:pPr>
            <a:r>
              <a:rPr lang="en-US" sz="2400"/>
              <a:t>Selftext:</a:t>
            </a:r>
            <a:endParaRPr sz="2400"/>
          </a:p>
          <a:p>
            <a:pPr indent="-434340" lvl="1" marL="121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▫"/>
            </a:pPr>
            <a:r>
              <a:rPr lang="en-US" sz="2400"/>
              <a:t>Boolean Operators</a:t>
            </a:r>
            <a:endParaRPr sz="2400"/>
          </a:p>
          <a:p>
            <a:pPr indent="-434340" lvl="1" marL="121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ndara"/>
              <a:buChar char="▫"/>
            </a:pPr>
            <a:r>
              <a:rPr lang="en-US" sz="2400"/>
              <a:t>Comments NOT included in searching on reddit.</a:t>
            </a:r>
            <a:endParaRPr sz="2400"/>
          </a:p>
          <a:p>
            <a:pPr indent="-43434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5714"/>
              <a:buFont typeface="Candara"/>
              <a:buChar char="▪"/>
            </a:pPr>
            <a:r>
              <a:rPr lang="en-US"/>
              <a:t>Believe it or not you can actually have profiles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OSINT</a:t>
            </a:r>
            <a:endParaRPr/>
          </a:p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Open Source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The stuff you are gathering is accessible to the general public</a:t>
            </a:r>
            <a:endParaRPr sz="17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If it is not immediately accessible, it will be</a:t>
            </a:r>
            <a:br>
              <a:rPr lang="en-US"/>
            </a:b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Intelligence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Information that can be used / is valuable for some operation.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Big range of value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Birthdays and usernames &gt;&gt; post content etc.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Pseudonyms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Recon, Cyberreconnisance, HUMINT etc.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Generally considered "easy" in security (not true)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Imgur</a:t>
            </a:r>
            <a:endParaRPr/>
          </a:p>
        </p:txBody>
      </p:sp>
      <p:sp>
        <p:nvSpPr>
          <p:cNvPr id="403" name="Google Shape;403;p5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Comments exist, and you can see </a:t>
            </a:r>
            <a:r>
              <a:rPr b="1" lang="en-US"/>
              <a:t>all</a:t>
            </a:r>
            <a:r>
              <a:rPr lang="en-US"/>
              <a:t> of them for a profile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Every image uploaded is public, </a:t>
            </a:r>
            <a:r>
              <a:rPr b="1" lang="en-US">
                <a:solidFill>
                  <a:schemeClr val="accent2"/>
                </a:solidFill>
              </a:rPr>
              <a:t>even if it is not actually public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404" name="Google Shape;4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2125" y="1536633"/>
            <a:ext cx="2606098" cy="461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Actual Websites</a:t>
            </a:r>
            <a:endParaRPr/>
          </a:p>
        </p:txBody>
      </p:sp>
      <p:sp>
        <p:nvSpPr>
          <p:cNvPr id="410" name="Google Shape;410;p6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Refer to web challenges (robots.txt, sitemap.xml etc)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Check about me pages, contact us pages, look for specific people.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Don't be afraid to use inspect element (We are in Illinois not Missouri)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Look for backend (/wp-admin) and try default credentials if permissible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r>
              <a:rPr b="1" lang="en-US">
                <a:solidFill>
                  <a:srgbClr val="E06666"/>
                </a:solidFill>
              </a:rPr>
              <a:t>TRY ONLY ONCE, DO NOT LOCK SOMEONE OUT!!!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Check whois, DNS Records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Gmail</a:t>
            </a:r>
            <a:endParaRPr/>
          </a:p>
        </p:txBody>
      </p:sp>
      <p:sp>
        <p:nvSpPr>
          <p:cNvPr id="416" name="Google Shape;416;p6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Profile pictures have upscaled and uncropped versions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Get google id from email, view reviews and public shared photos.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Facebook</a:t>
            </a:r>
            <a:endParaRPr/>
          </a:p>
        </p:txBody>
      </p:sp>
      <p:sp>
        <p:nvSpPr>
          <p:cNvPr id="422" name="Google Shape;422;p6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Facebook does not like it when you make fake accounts.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one is pretty self explanatory but I will drop more info here in a bit.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</a:t>
            </a:r>
            <a:endParaRPr/>
          </a:p>
        </p:txBody>
      </p:sp>
      <p:sp>
        <p:nvSpPr>
          <p:cNvPr id="428" name="Google Shape;428;p6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one is also pretty self explanatory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Email sharing on default, check contact info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Most people </a:t>
            </a:r>
            <a:r>
              <a:rPr lang="en-US"/>
              <a:t>don't</a:t>
            </a:r>
            <a:r>
              <a:rPr lang="en-US"/>
              <a:t> lie on linkedin, and you are able to get a lot of info from it.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</a:t>
            </a:r>
            <a:endParaRPr/>
          </a:p>
        </p:txBody>
      </p:sp>
      <p:sp>
        <p:nvSpPr>
          <p:cNvPr id="434" name="Google Shape;434;p6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LinkedIn is a </a:t>
            </a:r>
            <a:r>
              <a:rPr lang="en-US">
                <a:solidFill>
                  <a:schemeClr val="lt2"/>
                </a:solidFill>
              </a:rPr>
              <a:t>very</a:t>
            </a:r>
            <a:r>
              <a:rPr lang="en-US"/>
              <a:t> </a:t>
            </a:r>
            <a:r>
              <a:rPr lang="en-US">
                <a:solidFill>
                  <a:schemeClr val="lt2"/>
                </a:solidFill>
              </a:rPr>
              <a:t>open</a:t>
            </a:r>
            <a:r>
              <a:rPr lang="en-US"/>
              <a:t> website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Most people tend not to lie or be very </a:t>
            </a:r>
            <a:r>
              <a:rPr lang="en-US"/>
              <a:t>hidden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Profile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>
                <a:solidFill>
                  <a:schemeClr val="dk2"/>
                </a:solidFill>
              </a:rPr>
              <a:t>Profile</a:t>
            </a:r>
            <a:r>
              <a:rPr lang="en-US"/>
              <a:t> &amp; </a:t>
            </a:r>
            <a:r>
              <a:rPr lang="en-US">
                <a:solidFill>
                  <a:schemeClr val="dk2"/>
                </a:solidFill>
              </a:rPr>
              <a:t>Banner</a:t>
            </a:r>
            <a:r>
              <a:rPr lang="en-US"/>
              <a:t> </a:t>
            </a:r>
            <a:r>
              <a:rPr lang="en-US">
                <a:solidFill>
                  <a:schemeClr val="dk2"/>
                </a:solidFill>
              </a:rPr>
              <a:t>Pictures</a:t>
            </a:r>
            <a:endParaRPr>
              <a:solidFill>
                <a:schemeClr val="dk2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>
                <a:solidFill>
                  <a:schemeClr val="accent1"/>
                </a:solidFill>
              </a:rPr>
              <a:t>Posts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Comments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Socials</a:t>
            </a:r>
            <a:endParaRPr>
              <a:solidFill>
                <a:schemeClr val="accen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>
                <a:solidFill>
                  <a:schemeClr val="accent2"/>
                </a:solidFill>
              </a:rPr>
              <a:t>Experience</a:t>
            </a:r>
            <a:r>
              <a:rPr lang="en-US"/>
              <a:t>, </a:t>
            </a:r>
            <a:r>
              <a:rPr lang="en-US">
                <a:solidFill>
                  <a:schemeClr val="accent2"/>
                </a:solidFill>
              </a:rPr>
              <a:t>Education</a:t>
            </a:r>
            <a:r>
              <a:rPr lang="en-US"/>
              <a:t>, </a:t>
            </a:r>
            <a:r>
              <a:rPr lang="en-US">
                <a:solidFill>
                  <a:schemeClr val="accent2"/>
                </a:solidFill>
              </a:rPr>
              <a:t>Skills</a:t>
            </a:r>
            <a:r>
              <a:rPr lang="en-US"/>
              <a:t>, and </a:t>
            </a:r>
            <a:r>
              <a:rPr lang="en-US">
                <a:solidFill>
                  <a:schemeClr val="accent2"/>
                </a:solidFill>
              </a:rPr>
              <a:t>Activity</a:t>
            </a:r>
            <a:endParaRPr>
              <a:solidFill>
                <a:schemeClr val="accent2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>
                <a:solidFill>
                  <a:schemeClr val="lt2"/>
                </a:solidFill>
              </a:rPr>
              <a:t>Email</a:t>
            </a:r>
            <a:r>
              <a:rPr lang="en-US"/>
              <a:t>, </a:t>
            </a:r>
            <a:r>
              <a:rPr lang="en-US">
                <a:solidFill>
                  <a:schemeClr val="lt2"/>
                </a:solidFill>
              </a:rPr>
              <a:t>Phone Number</a:t>
            </a:r>
            <a:r>
              <a:rPr lang="en-US"/>
              <a:t>, and </a:t>
            </a:r>
            <a:r>
              <a:rPr lang="en-US">
                <a:solidFill>
                  <a:schemeClr val="lt2"/>
                </a:solidFill>
              </a:rPr>
              <a:t>Address</a:t>
            </a:r>
            <a:endParaRPr>
              <a:solidFill>
                <a:schemeClr val="lt2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Comments / Content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Easily accessible to all</a:t>
            </a:r>
            <a:endParaRPr/>
          </a:p>
        </p:txBody>
      </p:sp>
      <p:pic>
        <p:nvPicPr>
          <p:cNvPr id="435" name="Google Shape;43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6575" y="1274579"/>
            <a:ext cx="3833542" cy="519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SoundCloud</a:t>
            </a:r>
            <a:endParaRPr/>
          </a:p>
        </p:txBody>
      </p:sp>
      <p:sp>
        <p:nvSpPr>
          <p:cNvPr id="441" name="Google Shape;441;p65"/>
          <p:cNvSpPr txBox="1"/>
          <p:nvPr>
            <p:ph idx="1" type="body"/>
          </p:nvPr>
        </p:nvSpPr>
        <p:spPr>
          <a:xfrm>
            <a:off x="414200" y="1836225"/>
            <a:ext cx="6761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SoundCloud is a </a:t>
            </a:r>
            <a:r>
              <a:rPr lang="en-US" sz="2400">
                <a:solidFill>
                  <a:schemeClr val="accent3"/>
                </a:solidFill>
              </a:rPr>
              <a:t>semi-anonymous</a:t>
            </a:r>
            <a:r>
              <a:rPr lang="en-US" sz="2400"/>
              <a:t> website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Often link to other socials; yet </a:t>
            </a:r>
            <a:r>
              <a:rPr lang="en-US" sz="2400">
                <a:solidFill>
                  <a:schemeClr val="accent2"/>
                </a:solidFill>
              </a:rPr>
              <a:t>can be as anonymous as they want</a:t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Creators / Publishers are </a:t>
            </a:r>
            <a:r>
              <a:rPr lang="en-US" sz="2400">
                <a:solidFill>
                  <a:schemeClr val="lt2"/>
                </a:solidFill>
              </a:rPr>
              <a:t>more</a:t>
            </a:r>
            <a:r>
              <a:rPr lang="en-US" sz="2400"/>
              <a:t> </a:t>
            </a:r>
            <a:r>
              <a:rPr lang="en-US" sz="2400">
                <a:solidFill>
                  <a:schemeClr val="lt2"/>
                </a:solidFill>
              </a:rPr>
              <a:t>vulnerable</a:t>
            </a:r>
            <a:endParaRPr sz="2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Profile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>
                <a:solidFill>
                  <a:schemeClr val="dk2"/>
                </a:solidFill>
              </a:rPr>
              <a:t>Posted</a:t>
            </a:r>
            <a:r>
              <a:rPr lang="en-US"/>
              <a:t> </a:t>
            </a:r>
            <a:r>
              <a:rPr lang="en-US">
                <a:solidFill>
                  <a:schemeClr val="dk2"/>
                </a:solidFill>
              </a:rPr>
              <a:t>media</a:t>
            </a:r>
            <a:r>
              <a:rPr lang="en-US"/>
              <a:t>, </a:t>
            </a:r>
            <a:r>
              <a:rPr lang="en-US">
                <a:solidFill>
                  <a:schemeClr val="dk2"/>
                </a:solidFill>
              </a:rPr>
              <a:t>Profile</a:t>
            </a:r>
            <a:r>
              <a:rPr lang="en-US"/>
              <a:t> </a:t>
            </a:r>
            <a:r>
              <a:rPr lang="en-US">
                <a:solidFill>
                  <a:schemeClr val="dk2"/>
                </a:solidFill>
              </a:rPr>
              <a:t>Picture</a:t>
            </a:r>
            <a:r>
              <a:rPr lang="en-US"/>
              <a:t>, </a:t>
            </a:r>
            <a:r>
              <a:rPr lang="en-US">
                <a:solidFill>
                  <a:schemeClr val="dk2"/>
                </a:solidFill>
              </a:rPr>
              <a:t>Socials</a:t>
            </a:r>
            <a:endParaRPr>
              <a:solidFill>
                <a:schemeClr val="dk2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Likes, Comments, and Reposts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Followers/Following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Playlists</a:t>
            </a:r>
            <a:endParaRPr/>
          </a:p>
        </p:txBody>
      </p:sp>
      <p:pic>
        <p:nvPicPr>
          <p:cNvPr id="442" name="Google Shape;442;p65"/>
          <p:cNvPicPr preferRelativeResize="0"/>
          <p:nvPr/>
        </p:nvPicPr>
        <p:blipFill rotWithShape="1">
          <a:blip r:embed="rId3">
            <a:alphaModFix/>
          </a:blip>
          <a:srcRect b="0" l="11847" r="12595" t="0"/>
          <a:stretch/>
        </p:blipFill>
        <p:spPr>
          <a:xfrm>
            <a:off x="7363175" y="1738350"/>
            <a:ext cx="4828826" cy="35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Discord</a:t>
            </a:r>
            <a:endParaRPr/>
          </a:p>
        </p:txBody>
      </p:sp>
      <p:sp>
        <p:nvSpPr>
          <p:cNvPr id="448" name="Google Shape;448;p6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Mutual servers, mutual friends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Profile photos, About Page, (NEW) Server PFP’s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Attachments are public, they all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See Kuilin’s Discord Recon challenges (will see if they work anymore)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Media OSINT: Image → Location</a:t>
            </a:r>
            <a:endParaRPr/>
          </a:p>
        </p:txBody>
      </p:sp>
      <p:sp>
        <p:nvSpPr>
          <p:cNvPr id="454" name="Google Shape;454;p6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Look for landmarks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Landmark != big famous building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Books of Power and Knowledge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Text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Context is important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Limit the search space as much as possible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“He will not divide us 2” (internet historian) is an icky but great example of good image OSINT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Time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Think out of the box, it takes time but most images can be found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Geoguessr 0 movement challenge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Media OSINT</a:t>
            </a:r>
            <a:endParaRPr/>
          </a:p>
        </p:txBody>
      </p:sp>
      <p:sp>
        <p:nvSpPr>
          <p:cNvPr id="460" name="Google Shape;460;p6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OPEN IMAGE IN NEW TAB!!!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Tineye, Yandex, Google Image Search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Keyword searcher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Cropping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Tineye: </a:t>
            </a:r>
            <a:r>
              <a:rPr lang="en-US"/>
              <a:t>exact matches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Google:</a:t>
            </a:r>
            <a:r>
              <a:rPr lang="en-US"/>
              <a:t> Similar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GOOGLE LENS IS YOUR FRIEND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61" name="Google Shape;4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8119" y="168394"/>
            <a:ext cx="4692574" cy="27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4069" y="3103600"/>
            <a:ext cx="4100225" cy="354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Warning (OSINT Ethics)</a:t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/>
              <a:t>OSINT, especially HUMINT (Human Intelligence) is functionally </a:t>
            </a:r>
            <a:r>
              <a:rPr b="1" lang="en-US" sz="2700">
                <a:solidFill>
                  <a:schemeClr val="lt2"/>
                </a:solidFill>
              </a:rPr>
              <a:t>stalking.</a:t>
            </a:r>
            <a:endParaRPr b="1" sz="27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E06666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5900">
                <a:solidFill>
                  <a:schemeClr val="lt2"/>
                </a:solidFill>
              </a:rPr>
              <a:t>DON'T BE A CREEP</a:t>
            </a:r>
            <a:endParaRPr b="1" sz="59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/>
              <a:t>Make sure you have permission before OSINTing someone/thing</a:t>
            </a:r>
            <a:endParaRPr sz="270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2"/>
                </a:solidFill>
              </a:rPr>
              <a:t>You could find something you don’t like / aren't supposed to</a:t>
            </a:r>
            <a:endParaRPr sz="27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Media OSINT: Image → Location</a:t>
            </a:r>
            <a:endParaRPr/>
          </a:p>
        </p:txBody>
      </p:sp>
      <p:sp>
        <p:nvSpPr>
          <p:cNvPr id="468" name="Google Shape;468;p6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Text : google things you can understand! add keywords!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Background information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Color of floor / walls / carpet.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Where are you? Can you guess?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Limit your search space!!</a:t>
            </a:r>
            <a:endParaRPr/>
          </a:p>
          <a:p>
            <a:pPr indent="0" lvl="0" marL="1371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Corroboration with other things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Check websites related to locations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Google Photo Reviews!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Stores have websites!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IRL Stuff (Location, Phone #, etc)</a:t>
            </a:r>
            <a:endParaRPr/>
          </a:p>
        </p:txBody>
      </p:sp>
      <p:sp>
        <p:nvSpPr>
          <p:cNvPr id="474" name="Google Shape;474;p7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Voting records, whitepages, etc.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 gave myself too many things to finish, but I will happily talk abt this stuff.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 Collection</a:t>
            </a:r>
            <a:endParaRPr sz="3177">
              <a:solidFill>
                <a:srgbClr val="B6D7A8"/>
              </a:solidFill>
            </a:endParaRPr>
          </a:p>
        </p:txBody>
      </p:sp>
      <p:sp>
        <p:nvSpPr>
          <p:cNvPr id="480" name="Google Shape;480;p7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3571"/>
              <a:buFont typeface="Arial"/>
              <a:buNone/>
            </a:pPr>
            <a:r>
              <a:rPr b="1" lang="en-US">
                <a:solidFill>
                  <a:schemeClr val="dk2"/>
                </a:solidFill>
              </a:rPr>
              <a:t>UIUCTF 2020</a:t>
            </a:r>
            <a:r>
              <a:rPr b="1" lang="en-US"/>
              <a:t> - </a:t>
            </a:r>
            <a:r>
              <a:rPr lang="en-US"/>
              <a:t>HackerIsabelle (6 challenges)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3571"/>
              <a:buFont typeface="Arial"/>
              <a:buNone/>
            </a:pPr>
            <a:r>
              <a:rPr b="1" lang="en-US">
                <a:solidFill>
                  <a:schemeClr val="dk2"/>
                </a:solidFill>
              </a:rPr>
              <a:t>UIUCTF 2021</a:t>
            </a:r>
            <a:r>
              <a:rPr b="1" lang="en-US"/>
              <a:t> - </a:t>
            </a:r>
            <a:r>
              <a:rPr lang="en-US"/>
              <a:t>ChaplinCoding (8 challenges)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3571"/>
              <a:buFont typeface="Arial"/>
              <a:buNone/>
            </a:pPr>
            <a:r>
              <a:rPr b="1" lang="en-US">
                <a:solidFill>
                  <a:schemeClr val="dk2"/>
                </a:solidFill>
              </a:rPr>
              <a:t>UIUCTF 2022</a:t>
            </a:r>
            <a:r>
              <a:rPr lang="en-US"/>
              <a:t> - Chucklephucke (6 challenges)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3571"/>
              <a:buFont typeface="Arial"/>
              <a:buNone/>
            </a:pPr>
            <a:r>
              <a:rPr b="1" lang="en-US">
                <a:solidFill>
                  <a:schemeClr val="accent3"/>
                </a:solidFill>
              </a:rPr>
              <a:t>SP 2019</a:t>
            </a:r>
            <a:r>
              <a:rPr lang="en-US">
                <a:solidFill>
                  <a:srgbClr val="FFE599"/>
                </a:solidFill>
              </a:rPr>
              <a:t> </a:t>
            </a:r>
            <a:r>
              <a:rPr lang="en-US"/>
              <a:t>- TotallyAHuman3025 (11 challenges)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3571"/>
              <a:buFont typeface="Arial"/>
              <a:buNone/>
            </a:pPr>
            <a:r>
              <a:rPr b="1" lang="en-US">
                <a:solidFill>
                  <a:schemeClr val="accent3"/>
                </a:solidFill>
              </a:rPr>
              <a:t>Fall CTF 2021</a:t>
            </a:r>
            <a:r>
              <a:rPr b="1" lang="en-US"/>
              <a:t> - </a:t>
            </a:r>
            <a:r>
              <a:rPr lang="en-US"/>
              <a:t>SpaghettiEsports (3 challenges)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3571"/>
              <a:buFont typeface="Arial"/>
              <a:buNone/>
            </a:pPr>
            <a:r>
              <a:rPr b="1" lang="en-US">
                <a:solidFill>
                  <a:schemeClr val="lt2"/>
                </a:solidFill>
              </a:rPr>
              <a:t>CCC 2021</a:t>
            </a:r>
            <a:r>
              <a:rPr b="1" lang="en-US">
                <a:solidFill>
                  <a:srgbClr val="E06666"/>
                </a:solidFill>
              </a:rPr>
              <a:t> </a:t>
            </a:r>
            <a:r>
              <a:rPr b="1" lang="en-US"/>
              <a:t>- </a:t>
            </a:r>
            <a:r>
              <a:rPr lang="en-US"/>
              <a:t>con_angry (3 challenges)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3571"/>
              <a:buFont typeface="Arial"/>
              <a:buNone/>
            </a:pPr>
            <a:r>
              <a:rPr b="1" lang="en-US">
                <a:solidFill>
                  <a:schemeClr val="accent3"/>
                </a:solidFill>
              </a:rPr>
              <a:t>Fall CTF 2022</a:t>
            </a:r>
            <a:r>
              <a:rPr lang="en-US"/>
              <a:t> - Spoingusthecat (4 challenges)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3571"/>
              <a:buFont typeface="Arial"/>
              <a:buNone/>
            </a:pPr>
            <a:r>
              <a:rPr b="1" lang="en-US">
                <a:solidFill>
                  <a:schemeClr val="dk2"/>
                </a:solidFill>
              </a:rPr>
              <a:t>FA 2022</a:t>
            </a:r>
            <a:r>
              <a:rPr lang="en-US">
                <a:solidFill>
                  <a:schemeClr val="dk2"/>
                </a:solidFill>
              </a:rPr>
              <a:t> </a:t>
            </a:r>
            <a:r>
              <a:rPr lang="en-US"/>
              <a:t>- </a:t>
            </a:r>
            <a:r>
              <a:rPr lang="en-US"/>
              <a:t>Check</a:t>
            </a:r>
            <a:r>
              <a:rPr b="1" lang="en-US"/>
              <a:t> </a:t>
            </a:r>
            <a:r>
              <a:rPr b="1" lang="en-US" u="sng">
                <a:solidFill>
                  <a:schemeClr val="hlink"/>
                </a:solidFill>
                <a:hlinkClick r:id="rId3"/>
              </a:rPr>
              <a:t>ctf.sigpwny.com</a:t>
            </a:r>
            <a:r>
              <a:rPr b="1" lang="en-US"/>
              <a:t> </a:t>
            </a:r>
            <a:r>
              <a:rPr lang="en-US"/>
              <a:t>(</a:t>
            </a:r>
            <a:r>
              <a:rPr b="1" lang="en-US">
                <a:solidFill>
                  <a:schemeClr val="dk2"/>
                </a:solidFill>
              </a:rPr>
              <a:t>8 challenges</a:t>
            </a:r>
            <a:r>
              <a:rPr lang="en-US"/>
              <a:t>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357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3571"/>
              <a:buFont typeface="Arial"/>
              <a:buNone/>
            </a:pPr>
            <a:r>
              <a:rPr lang="en-US"/>
              <a:t>Those are the usernames for the first challenge of each suite, go figure </a:t>
            </a:r>
            <a:br>
              <a:rPr lang="en-US"/>
            </a:br>
            <a:r>
              <a:rPr lang="en-US"/>
              <a:t>out which platforms they belong to!!! </a:t>
            </a:r>
            <a:r>
              <a:rPr b="1" lang="en-US">
                <a:solidFill>
                  <a:schemeClr val="accent2"/>
                </a:solidFill>
              </a:rPr>
              <a:t>Let us know if you are stuck / something seems down or broken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Meetings</a:t>
            </a:r>
            <a:endParaRPr/>
          </a:p>
        </p:txBody>
      </p:sp>
      <p:sp>
        <p:nvSpPr>
          <p:cNvPr id="486" name="Google Shape;486;p7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2022-10-02</a:t>
            </a:r>
            <a:r>
              <a:rPr b="1" lang="en-US"/>
              <a:t> - Assembly </a:t>
            </a:r>
            <a:r>
              <a:rPr lang="en-US"/>
              <a:t>(Seminar)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Learn how assembly works!!!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2022-10-06</a:t>
            </a:r>
            <a:r>
              <a:rPr b="1" lang="en-US"/>
              <a:t> - PWN/Binary Exploitation I </a:t>
            </a:r>
            <a:r>
              <a:rPr lang="en-US"/>
              <a:t>(Regular Meeting)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Attack binaries!!! Buffer overflow!!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601" y="2438788"/>
            <a:ext cx="7858800" cy="19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Explicit OSINT Code of Ethics</a:t>
            </a:r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1. You will </a:t>
            </a:r>
            <a:r>
              <a:rPr b="1" lang="en-US">
                <a:solidFill>
                  <a:schemeClr val="lt2"/>
                </a:solidFill>
              </a:rPr>
              <a:t>not INTERACT </a:t>
            </a:r>
            <a:r>
              <a:rPr lang="en-US"/>
              <a:t>with any user without first</a:t>
            </a:r>
            <a:r>
              <a:rPr lang="en-US">
                <a:solidFill>
                  <a:schemeClr val="dk2"/>
                </a:solidFill>
              </a:rPr>
              <a:t> confirming with absolute certainty</a:t>
            </a:r>
            <a:r>
              <a:rPr lang="en-US"/>
              <a:t> that they are a part of the challenge. In the case of these challenges, there is </a:t>
            </a:r>
            <a:r>
              <a:rPr b="1" lang="en-US">
                <a:solidFill>
                  <a:schemeClr val="accent2"/>
                </a:solidFill>
              </a:rPr>
              <a:t>no need to create any content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2. You will </a:t>
            </a:r>
            <a:r>
              <a:rPr b="1" lang="en-US">
                <a:solidFill>
                  <a:schemeClr val="lt2"/>
                </a:solidFill>
              </a:rPr>
              <a:t>not perform any port scans on backend services </a:t>
            </a:r>
            <a:r>
              <a:rPr lang="en-US"/>
              <a:t>or attempt to do any investigation by logging in to any of the aforementioned accounts. This is </a:t>
            </a:r>
            <a:r>
              <a:rPr b="1" lang="en-US">
                <a:solidFill>
                  <a:schemeClr val="accent2"/>
                </a:solidFill>
              </a:rPr>
              <a:t>not web hacking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3. You will </a:t>
            </a:r>
            <a:r>
              <a:rPr b="1" lang="en-US">
                <a:solidFill>
                  <a:schemeClr val="lt2"/>
                </a:solidFill>
              </a:rPr>
              <a:t>not perform invasive investigative OSINT on other people without their explicit consent</a:t>
            </a:r>
            <a:r>
              <a:rPr lang="en-US"/>
              <a:t>. This includes </a:t>
            </a:r>
            <a:r>
              <a:rPr lang="en-US">
                <a:solidFill>
                  <a:schemeClr val="accent2"/>
                </a:solidFill>
              </a:rPr>
              <a:t>friends</a:t>
            </a:r>
            <a:r>
              <a:rPr lang="en-US"/>
              <a:t>, </a:t>
            </a:r>
            <a:r>
              <a:rPr lang="en-US">
                <a:solidFill>
                  <a:schemeClr val="accent2"/>
                </a:solidFill>
              </a:rPr>
              <a:t>family</a:t>
            </a:r>
            <a:r>
              <a:rPr lang="en-US"/>
              <a:t>, </a:t>
            </a:r>
            <a:r>
              <a:rPr lang="en-US">
                <a:solidFill>
                  <a:schemeClr val="accent2"/>
                </a:solidFill>
              </a:rPr>
              <a:t>coworkers</a:t>
            </a:r>
            <a:r>
              <a:rPr lang="en-US"/>
              <a:t>, and </a:t>
            </a:r>
            <a:r>
              <a:rPr lang="en-US">
                <a:solidFill>
                  <a:schemeClr val="lt2"/>
                </a:solidFill>
              </a:rPr>
              <a:t>strangers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While </a:t>
            </a:r>
            <a:r>
              <a:rPr lang="en-US">
                <a:solidFill>
                  <a:schemeClr val="dk2"/>
                </a:solidFill>
              </a:rPr>
              <a:t>exceptions exist to this code</a:t>
            </a:r>
            <a:r>
              <a:rPr lang="en-US"/>
              <a:t>, those exceptions </a:t>
            </a:r>
            <a:r>
              <a:rPr lang="en-US">
                <a:solidFill>
                  <a:schemeClr val="lt2"/>
                </a:solidFill>
              </a:rPr>
              <a:t>don't</a:t>
            </a:r>
            <a:r>
              <a:rPr lang="en-US">
                <a:solidFill>
                  <a:schemeClr val="lt2"/>
                </a:solidFill>
              </a:rPr>
              <a:t> apply here!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is this important?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25" y="2236175"/>
            <a:ext cx="5212176" cy="2982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NN tech reporter Donie O'Sullivan thought he was being safe on social media. Watch social engineer &amp; SocialProof Security CEO Rachel Tobac prove him very, very wrong. &#10;&#10;Produced by Samantha Guff, Richa Naik, and John General&#10;Senior Producer: Logan Whiteside&#10;Reporter: Donie O'Sullivan&#10;&#10;#CNN&#10;#Cybersecurity&#10;#SocialEngineering&#10;&#10;CNN Business brings you the latest news about the companies, personalities, and innovations that are driving business forward.&#10;&#10;Interested in more of CNN Business? Subscribe to our channel: http://bit.ly/3cz80Ta &#10;&#10;More of CNN Business&#10;Facebook: http://bit.ly/2Ts9w1T&#10;Twitter: http://bit.ly/3au548r&#10;Instagram: http://bit.ly/2VQPuzF" id="103" name="Google Shape;103;p17" title="Watch a CNN reporter get hacke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6549" y="1656518"/>
            <a:ext cx="4726650" cy="35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Intelligence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Systems Intelligence</a:t>
            </a:r>
            <a:br>
              <a:rPr lang="en-US"/>
            </a:b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Network Intelligence</a:t>
            </a:r>
            <a:br>
              <a:rPr lang="en-US"/>
            </a:b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Organizational Intelligence</a:t>
            </a:r>
            <a:br>
              <a:rPr lang="en-US"/>
            </a:b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Human Intelligence	</a:t>
            </a:r>
            <a:r>
              <a:rPr b="1" lang="en-US">
                <a:solidFill>
                  <a:schemeClr val="accent6"/>
                </a:solidFill>
              </a:rPr>
              <a:t>← Primary focus of today's talk</a:t>
            </a:r>
            <a:endParaRPr b="1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GPwny">
  <a:themeElements>
    <a:clrScheme name="Office Theme">
      <a:dk1>
        <a:srgbClr val="000000"/>
      </a:dk1>
      <a:lt1>
        <a:srgbClr val="FFFFFF"/>
      </a:lt1>
      <a:dk2>
        <a:srgbClr val="33CC55"/>
      </a:dk2>
      <a:lt2>
        <a:srgbClr val="FF4040"/>
      </a:lt2>
      <a:accent1>
        <a:srgbClr val="41AAFF"/>
      </a:accent1>
      <a:accent2>
        <a:srgbClr val="ED7A31"/>
      </a:accent2>
      <a:accent3>
        <a:srgbClr val="FFC000"/>
      </a:accent3>
      <a:accent4>
        <a:srgbClr val="000000"/>
      </a:accent4>
      <a:accent5>
        <a:srgbClr val="000000"/>
      </a:accent5>
      <a:accent6>
        <a:srgbClr val="000000"/>
      </a:accent6>
      <a:hlink>
        <a:srgbClr val="41AAF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